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69" r:id="rId2"/>
  </p:sldMasterIdLst>
  <p:notesMasterIdLst>
    <p:notesMasterId r:id="rId40"/>
  </p:notesMasterIdLst>
  <p:handoutMasterIdLst>
    <p:handoutMasterId r:id="rId41"/>
  </p:handoutMasterIdLst>
  <p:sldIdLst>
    <p:sldId id="962" r:id="rId3"/>
    <p:sldId id="905" r:id="rId4"/>
    <p:sldId id="952" r:id="rId5"/>
    <p:sldId id="953" r:id="rId6"/>
    <p:sldId id="944" r:id="rId7"/>
    <p:sldId id="945" r:id="rId8"/>
    <p:sldId id="946" r:id="rId9"/>
    <p:sldId id="947" r:id="rId10"/>
    <p:sldId id="948" r:id="rId11"/>
    <p:sldId id="949" r:id="rId12"/>
    <p:sldId id="951" r:id="rId13"/>
    <p:sldId id="934" r:id="rId14"/>
    <p:sldId id="935" r:id="rId15"/>
    <p:sldId id="936" r:id="rId16"/>
    <p:sldId id="937" r:id="rId17"/>
    <p:sldId id="938" r:id="rId18"/>
    <p:sldId id="939" r:id="rId19"/>
    <p:sldId id="940" r:id="rId20"/>
    <p:sldId id="941" r:id="rId21"/>
    <p:sldId id="942" r:id="rId22"/>
    <p:sldId id="963" r:id="rId23"/>
    <p:sldId id="964" r:id="rId24"/>
    <p:sldId id="965" r:id="rId25"/>
    <p:sldId id="966" r:id="rId26"/>
    <p:sldId id="967" r:id="rId27"/>
    <p:sldId id="968" r:id="rId28"/>
    <p:sldId id="969" r:id="rId29"/>
    <p:sldId id="970" r:id="rId30"/>
    <p:sldId id="971" r:id="rId31"/>
    <p:sldId id="943" r:id="rId32"/>
    <p:sldId id="906" r:id="rId33"/>
    <p:sldId id="907" r:id="rId34"/>
    <p:sldId id="908" r:id="rId35"/>
    <p:sldId id="931" r:id="rId36"/>
    <p:sldId id="909" r:id="rId37"/>
    <p:sldId id="933" r:id="rId38"/>
    <p:sldId id="932" r:id="rId39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272255"/>
    <a:srgbClr val="96D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8995" autoAdjust="0"/>
  </p:normalViewPr>
  <p:slideViewPr>
    <p:cSldViewPr>
      <p:cViewPr>
        <p:scale>
          <a:sx n="100" d="100"/>
          <a:sy n="100" d="100"/>
        </p:scale>
        <p:origin x="-2010" y="-438"/>
      </p:cViewPr>
      <p:guideLst>
        <p:guide orient="horz" pos="4319"/>
        <p:guide pos="7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r">
              <a:defRPr sz="1200"/>
            </a:lvl1pPr>
          </a:lstStyle>
          <a:p>
            <a:fld id="{40C13D91-294E-5046-A276-1DCA97AF3DD7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r">
              <a:defRPr sz="1200"/>
            </a:lvl1pPr>
          </a:lstStyle>
          <a:p>
            <a:fld id="{4EA4BA78-D350-F540-BEBB-04E87C243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139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033F2BB-7924-4062-BC49-0D9DCC833DE9}" type="datetimeFigureOut">
              <a:rPr lang="en-US"/>
              <a:pPr>
                <a:defRPr/>
              </a:pPr>
              <a:t>3/5/2015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9" tIns="46640" rIns="93279" bIns="4664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79" tIns="46640" rIns="93279" bIns="4664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0C75039-B55F-40E9-9DEE-3B7711824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931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2ACB68-AD3E-CF48-ACF5-F5C1A4AA4C07}" type="slidenum">
              <a:rPr lang="nb-NO" smtClean="0"/>
              <a:pPr/>
              <a:t>0</a:t>
            </a:fld>
            <a:endParaRPr lang="nb-NO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445D9-4BBB-4B95-A0DE-F5DA5ED5CBA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E1B18-EA7A-490A-8F4C-7A8D97AF546E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E1B18-EA7A-490A-8F4C-7A8D97AF546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E1B18-EA7A-490A-8F4C-7A8D97AF546E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BEA42-5D1A-477A-BA23-91397493EA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CAE67-43FD-46A5-A828-FFBCCA41C5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82791-8465-4006-B819-071C136305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Calibri"/>
              </a:defRPr>
            </a:lvl1pPr>
            <a:lvl2pPr>
              <a:defRPr>
                <a:solidFill>
                  <a:srgbClr val="000000"/>
                </a:solidFill>
                <a:latin typeface="Calibri"/>
              </a:defRPr>
            </a:lvl2pPr>
            <a:lvl3pPr>
              <a:defRPr>
                <a:solidFill>
                  <a:srgbClr val="000000"/>
                </a:solidFill>
                <a:latin typeface="Calibri"/>
              </a:defRPr>
            </a:lvl3pPr>
            <a:lvl4pPr>
              <a:defRPr>
                <a:solidFill>
                  <a:srgbClr val="000000"/>
                </a:solidFill>
                <a:latin typeface="Calibri"/>
              </a:defRPr>
            </a:lvl4pPr>
            <a:lvl5pPr>
              <a:defRPr>
                <a:solidFill>
                  <a:srgbClr val="000000"/>
                </a:solidFill>
                <a:latin typeface="Calibri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 userDrawn="1"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Pladsholder til diasnummer 5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r>
              <a:rPr lang="da-DK" dirty="0" err="1"/>
              <a:t>Your</a:t>
            </a:r>
            <a:r>
              <a:rPr lang="da-DK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565889734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46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62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07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25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43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00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3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 sz="2000" b="1"/>
            </a:lvl1pPr>
            <a:lvl2pPr>
              <a:defRPr sz="1800" b="1"/>
            </a:lvl2pPr>
            <a:lvl3pPr>
              <a:defRPr sz="1600" b="1"/>
            </a:lvl3pPr>
            <a:lvl4pPr>
              <a:defRPr sz="1400" b="1"/>
            </a:lvl4pPr>
            <a:lvl5pPr>
              <a:defRPr sz="12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>
              <a:defRPr/>
            </a:pPr>
            <a:fld id="{EEE73612-3D73-4FA3-9DCD-C03024AC5F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75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48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70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2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AA8C-C47F-4701-9720-86AEBDCD39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F4B21-922A-48BD-9820-20DAEB529E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62016-2E06-4886-93E5-5DD18FB40A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2386C-4750-46D6-96F1-B7A1ABD645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4EBF7-4243-41B1-9755-D95E19C01A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EC826-EF6C-46AA-889C-C0A00AD374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8EDED-56E7-4509-AA19-C12369629D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629400"/>
            <a:ext cx="9153144" cy="247650"/>
          </a:xfrm>
          <a:prstGeom prst="rect">
            <a:avLst/>
          </a:prstGeom>
          <a:solidFill>
            <a:srgbClr val="272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Rectangle 6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2722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grpSp>
        <p:nvGrpSpPr>
          <p:cNvPr id="8" name="Group 20"/>
          <p:cNvGrpSpPr>
            <a:grpSpLocks/>
          </p:cNvGrpSpPr>
          <p:nvPr userDrawn="1"/>
        </p:nvGrpSpPr>
        <p:grpSpPr bwMode="auto">
          <a:xfrm flipH="1" flipV="1">
            <a:off x="0" y="914400"/>
            <a:ext cx="9144000" cy="55563"/>
            <a:chOff x="0" y="832104"/>
            <a:chExt cx="9144000" cy="54864"/>
          </a:xfrm>
        </p:grpSpPr>
        <p:sp>
          <p:nvSpPr>
            <p:cNvPr id="9" name="Rectangle 8"/>
            <p:cNvSpPr/>
            <p:nvPr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152400" y="6629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  <a:latin typeface="Century Gothic"/>
                <a:cs typeface="Century Gothic"/>
              </a:rPr>
              <a:t>Company Confidential and Proprietary – February 13, 2012</a:t>
            </a:r>
          </a:p>
          <a:p>
            <a:endParaRPr lang="en-US" sz="9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15" name="Picture 14" descr="aquantis white logo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132842"/>
            <a:ext cx="1122582" cy="7053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81" r:id="rId12"/>
  </p:sldLayoutIdLst>
  <p:transition advClick="0"/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Arial" charset="0"/>
        <a:buChar char="•"/>
        <a:defRPr sz="3200" kern="120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Arial" charset="0"/>
        <a:buChar char="•"/>
        <a:defRPr sz="2800" kern="1200">
          <a:solidFill>
            <a:srgbClr val="336699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Arial" charset="0"/>
        <a:buChar char="•"/>
        <a:defRPr sz="2400" kern="1200">
          <a:solidFill>
            <a:srgbClr val="336699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Arial" charset="0"/>
        <a:buChar char="•"/>
        <a:defRPr sz="2000" kern="1200">
          <a:solidFill>
            <a:srgbClr val="336699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Arial" charset="0"/>
        <a:buChar char="•"/>
        <a:defRPr sz="2000" kern="1200">
          <a:solidFill>
            <a:srgbClr val="3366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AD417-C8F8-E546-8715-1A524D9566F6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31D70-A0C7-BA46-90AA-351D96F80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7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5" Type="http://schemas.openxmlformats.org/officeDocument/2006/relationships/image" Target="../media/image46.png"/><Relationship Id="rId10" Type="http://schemas.openxmlformats.org/officeDocument/2006/relationships/image" Target="../media/image19.jpe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19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42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7.png"/><Relationship Id="rId7" Type="http://schemas.openxmlformats.org/officeDocument/2006/relationships/image" Target="../media/image19.jpe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42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92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8.png"/><Relationship Id="rId7" Type="http://schemas.openxmlformats.org/officeDocument/2006/relationships/image" Target="../media/image101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illede 31" descr="dreamstime_Blue Ocea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7338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10"/>
          <p:cNvSpPr txBox="1">
            <a:spLocks noChangeArrowheads="1"/>
          </p:cNvSpPr>
          <p:nvPr/>
        </p:nvSpPr>
        <p:spPr bwMode="auto">
          <a:xfrm>
            <a:off x="406400" y="423863"/>
            <a:ext cx="7383463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nb-NO" sz="13500" b="1" dirty="0">
              <a:solidFill>
                <a:srgbClr val="151616"/>
              </a:solidFill>
              <a:latin typeface="Calibri" charset="0"/>
            </a:endParaRPr>
          </a:p>
        </p:txBody>
      </p:sp>
      <p:sp>
        <p:nvSpPr>
          <p:cNvPr id="16392" name="Rectangle 12"/>
          <p:cNvSpPr>
            <a:spLocks noChangeArrowheads="1"/>
          </p:cNvSpPr>
          <p:nvPr/>
        </p:nvSpPr>
        <p:spPr bwMode="auto">
          <a:xfrm>
            <a:off x="0" y="0"/>
            <a:ext cx="9144000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 smtClean="0">
                <a:solidFill>
                  <a:srgbClr val="272255"/>
                </a:solidFill>
                <a:latin typeface="Arial" pitchFamily="34" charset="0"/>
                <a:cs typeface="Arial" pitchFamily="34" charset="0"/>
              </a:rPr>
              <a:t>THE AQUANTIS OCEAN-CURRENT TURBINE </a:t>
            </a:r>
          </a:p>
          <a:p>
            <a:pPr algn="ctr"/>
            <a:r>
              <a:rPr lang="en-US" b="1" dirty="0" smtClean="0">
                <a:solidFill>
                  <a:srgbClr val="272255"/>
                </a:solidFill>
                <a:latin typeface="Arial" pitchFamily="34" charset="0"/>
                <a:cs typeface="Arial" pitchFamily="34" charset="0"/>
              </a:rPr>
              <a:t>RENEWABLE ENERGY FROM MARINE CURRENTS</a:t>
            </a:r>
          </a:p>
          <a:p>
            <a:pPr algn="ctr"/>
            <a:endParaRPr lang="en-US" b="1" dirty="0" smtClean="0">
              <a:solidFill>
                <a:srgbClr val="272255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b="1" dirty="0" smtClean="0">
              <a:solidFill>
                <a:srgbClr val="272255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272255"/>
                </a:solidFill>
                <a:latin typeface="Arial" pitchFamily="34" charset="0"/>
                <a:cs typeface="Arial" pitchFamily="34" charset="0"/>
              </a:rPr>
              <a:t>Turbine Blade Attachment Notes</a:t>
            </a:r>
          </a:p>
          <a:p>
            <a:pPr algn="ctr"/>
            <a:endParaRPr lang="en-US" sz="2000" b="1" dirty="0" smtClean="0">
              <a:solidFill>
                <a:srgbClr val="272255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b="1" dirty="0" smtClean="0">
              <a:solidFill>
                <a:srgbClr val="272255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272255"/>
                </a:solidFill>
                <a:latin typeface="Arial" pitchFamily="34" charset="0"/>
                <a:cs typeface="Arial" pitchFamily="34" charset="0"/>
              </a:rPr>
              <a:t>Dave Dreese, ARL Penn State</a:t>
            </a:r>
          </a:p>
          <a:p>
            <a:pPr algn="ctr"/>
            <a:r>
              <a:rPr lang="en-US" sz="2000" b="1" dirty="0" smtClean="0">
                <a:solidFill>
                  <a:srgbClr val="272255"/>
                </a:solidFill>
                <a:latin typeface="Arial" pitchFamily="34" charset="0"/>
                <a:cs typeface="Arial" pitchFamily="34" charset="0"/>
              </a:rPr>
              <a:t>Dennis Wess, ARL Penn State</a:t>
            </a:r>
          </a:p>
          <a:p>
            <a:pPr algn="ctr"/>
            <a:endParaRPr lang="en-US" sz="2000" b="1" dirty="0" smtClean="0">
              <a:solidFill>
                <a:srgbClr val="272255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b="1" dirty="0" smtClean="0">
              <a:solidFill>
                <a:srgbClr val="272255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b="1" dirty="0" smtClean="0">
              <a:solidFill>
                <a:srgbClr val="272255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rgbClr val="272255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500" b="1" dirty="0">
              <a:solidFill>
                <a:srgbClr val="27225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66356"/>
            <a:ext cx="2133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Century Gothic"/>
                <a:cs typeface="Century Gothic"/>
              </a:rPr>
              <a:t>Company Confidential and Proprietary  </a:t>
            </a:r>
            <a:endParaRPr lang="en-US" sz="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3" name="Picture 12" descr="aquantis white 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5791200"/>
            <a:ext cx="1295400" cy="813946"/>
          </a:xfrm>
          <a:prstGeom prst="rect">
            <a:avLst/>
          </a:prstGeom>
        </p:spPr>
      </p:pic>
      <p:pic>
        <p:nvPicPr>
          <p:cNvPr id="14" name="Picture 15" descr="ecomerit logo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819937"/>
            <a:ext cx="1447800" cy="73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52700" y="38862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February 13, 2012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71558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b="451"/>
          <a:stretch>
            <a:fillRect/>
          </a:stretch>
        </p:blipFill>
        <p:spPr bwMode="auto">
          <a:xfrm>
            <a:off x="263271" y="1905001"/>
            <a:ext cx="8617458" cy="303425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53340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Material Properties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28600" y="381000"/>
            <a:ext cx="60198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Blade Analysis Results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Margin of Safety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6981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124200"/>
            <a:ext cx="69818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343400"/>
            <a:ext cx="6981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62000" y="6248400"/>
            <a:ext cx="1828800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Margin of Safety = FOS -1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/>
          <p:nvPr/>
        </p:nvGrpSpPr>
        <p:grpSpPr>
          <a:xfrm>
            <a:off x="5410200" y="152400"/>
            <a:ext cx="3486569" cy="3389313"/>
            <a:chOff x="5105400" y="1371600"/>
            <a:chExt cx="3486569" cy="3389313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1371600"/>
              <a:ext cx="3486569" cy="338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7620000" y="1600200"/>
              <a:ext cx="49244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rgbClr val="000000"/>
                  </a:solidFill>
                </a:rPr>
                <a:t>168 R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67600" y="1828800"/>
              <a:ext cx="49244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rgbClr val="000000"/>
                  </a:solidFill>
                </a:rPr>
                <a:t>144 R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91400" y="2133600"/>
              <a:ext cx="49244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rgbClr val="000000"/>
                  </a:solidFill>
                </a:rPr>
                <a:t>120 R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15200" y="2362200"/>
              <a:ext cx="42832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rgbClr val="000000"/>
                  </a:solidFill>
                </a:rPr>
                <a:t>95 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62800" y="2590800"/>
              <a:ext cx="42832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rgbClr val="000000"/>
                  </a:solidFill>
                </a:rPr>
                <a:t>71 R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5334000" cy="762000"/>
          </a:xfrm>
        </p:spPr>
        <p:txBody>
          <a:bodyPr/>
          <a:lstStyle/>
          <a:p>
            <a:r>
              <a:rPr lang="en-US" sz="2400" dirty="0" smtClean="0"/>
              <a:t>Spar Analysis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3886200" cy="5562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Truncated spar used in the analysis</a:t>
            </a:r>
          </a:p>
          <a:p>
            <a:pPr lvl="1"/>
            <a:r>
              <a:rPr lang="en-US" dirty="0" smtClean="0"/>
              <a:t>Max radius = 168 inches</a:t>
            </a:r>
          </a:p>
          <a:p>
            <a:pPr lvl="1"/>
            <a:r>
              <a:rPr lang="en-US" dirty="0" smtClean="0"/>
              <a:t>Dual steel clamps applied at 72R</a:t>
            </a:r>
          </a:p>
          <a:p>
            <a:pPr lvl="2"/>
            <a:r>
              <a:rPr lang="en-US" dirty="0" smtClean="0"/>
              <a:t>1 inch thick, 6 inch legs</a:t>
            </a:r>
          </a:p>
          <a:p>
            <a:r>
              <a:rPr lang="en-US" dirty="0" smtClean="0"/>
              <a:t>Spar filled with foam</a:t>
            </a:r>
          </a:p>
          <a:p>
            <a:r>
              <a:rPr lang="en-US" dirty="0" smtClean="0"/>
              <a:t>“Tailored” laminate material properties (moduli in msi):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Restraints applied to clamps</a:t>
            </a:r>
          </a:p>
          <a:p>
            <a:pPr lvl="1"/>
            <a:r>
              <a:rPr lang="en-US" dirty="0" smtClean="0"/>
              <a:t>Extend about ¾ across hub mounting flange</a:t>
            </a:r>
          </a:p>
          <a:p>
            <a:r>
              <a:rPr lang="en-US" dirty="0" smtClean="0"/>
              <a:t>Clamps tied to spar using constraint elements (Ideas) or tied contact (Abaqus)</a:t>
            </a:r>
          </a:p>
          <a:p>
            <a:r>
              <a:rPr lang="en-US" dirty="0" smtClean="0"/>
              <a:t>Loads:</a:t>
            </a:r>
          </a:p>
          <a:p>
            <a:pPr lvl="1"/>
            <a:r>
              <a:rPr lang="en-US" dirty="0" smtClean="0"/>
              <a:t>See chart (in, lb units)</a:t>
            </a:r>
          </a:p>
          <a:p>
            <a:pPr lvl="1"/>
            <a:r>
              <a:rPr lang="en-US" dirty="0" smtClean="0"/>
              <a:t>Forces and moments at 168R applied to rigid element near ¼ chord </a:t>
            </a:r>
          </a:p>
          <a:p>
            <a:pPr lvl="1"/>
            <a:r>
              <a:rPr lang="en-US" dirty="0" smtClean="0"/>
              <a:t>Forces at smaller radii applied to a group of nodes on loaded side of spar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AC9A-66B4-414B-90D4-8257C40496DE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1" name="Group 20"/>
          <p:cNvGrpSpPr/>
          <p:nvPr/>
        </p:nvGrpSpPr>
        <p:grpSpPr>
          <a:xfrm>
            <a:off x="5638800" y="3581400"/>
            <a:ext cx="3200400" cy="1524000"/>
            <a:chOff x="5638800" y="3733800"/>
            <a:chExt cx="3200400" cy="1524000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b="16741"/>
            <a:stretch>
              <a:fillRect/>
            </a:stretch>
          </p:blipFill>
          <p:spPr bwMode="auto">
            <a:xfrm>
              <a:off x="5638800" y="3733800"/>
              <a:ext cx="1746384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Oval 14"/>
            <p:cNvSpPr/>
            <p:nvPr/>
          </p:nvSpPr>
          <p:spPr bwMode="auto">
            <a:xfrm>
              <a:off x="6172200" y="4419600"/>
              <a:ext cx="533400" cy="228600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sym typeface="Gill Sans" charset="0"/>
              </a:endParaRPr>
            </a:p>
          </p:txBody>
        </p:sp>
        <p:cxnSp>
          <p:nvCxnSpPr>
            <p:cNvPr id="17" name="Straight Connector 16"/>
            <p:cNvCxnSpPr>
              <a:stCxn id="15" idx="6"/>
            </p:cNvCxnSpPr>
            <p:nvPr/>
          </p:nvCxnSpPr>
          <p:spPr bwMode="auto">
            <a:xfrm flipV="1">
              <a:off x="6705600" y="4191000"/>
              <a:ext cx="914400" cy="342900"/>
            </a:xfrm>
            <a:prstGeom prst="line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7620000" y="4038600"/>
              <a:ext cx="1219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0000"/>
                  </a:solidFill>
                </a:rPr>
                <a:t>“Partial” restraints – don’t extend to edge</a:t>
              </a:r>
              <a:endParaRPr lang="en-US" sz="1100" b="1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22" name="Straight Arrow Connector 21"/>
          <p:cNvCxnSpPr/>
          <p:nvPr/>
        </p:nvCxnSpPr>
        <p:spPr bwMode="auto">
          <a:xfrm>
            <a:off x="3962400" y="4267200"/>
            <a:ext cx="1981200" cy="152400"/>
          </a:xfrm>
          <a:prstGeom prst="straightConnector1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667000"/>
            <a:ext cx="4919663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5029200"/>
            <a:ext cx="368300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3955653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SPAR</a:t>
            </a:r>
          </a:p>
          <a:p>
            <a:pPr lvl="1"/>
            <a:r>
              <a:rPr lang="en-US" dirty="0" smtClean="0"/>
              <a:t>Strain in span-wise (0°) direction shown for spar</a:t>
            </a:r>
          </a:p>
          <a:p>
            <a:pPr lvl="1"/>
            <a:r>
              <a:rPr lang="en-US" dirty="0" smtClean="0"/>
              <a:t>Maximum strain at joint</a:t>
            </a:r>
          </a:p>
          <a:p>
            <a:pPr lvl="2"/>
            <a:r>
              <a:rPr lang="en-US" dirty="0" smtClean="0"/>
              <a:t>Max. tensile: 0.00402</a:t>
            </a:r>
          </a:p>
          <a:p>
            <a:pPr lvl="2"/>
            <a:r>
              <a:rPr lang="en-US" dirty="0" smtClean="0"/>
              <a:t>Max compressive: -0.00387</a:t>
            </a:r>
          </a:p>
          <a:p>
            <a:pPr lvl="1"/>
            <a:r>
              <a:rPr lang="en-US" dirty="0" smtClean="0"/>
              <a:t>Strains at joint OK!</a:t>
            </a:r>
          </a:p>
          <a:p>
            <a:r>
              <a:rPr lang="en-US" dirty="0" smtClean="0"/>
              <a:t>CLAMPS</a:t>
            </a:r>
          </a:p>
          <a:p>
            <a:pPr lvl="1"/>
            <a:r>
              <a:rPr lang="en-US" dirty="0" smtClean="0"/>
              <a:t>Outboard clamps hogging most of the load</a:t>
            </a:r>
          </a:p>
          <a:p>
            <a:pPr lvl="2"/>
            <a:r>
              <a:rPr lang="en-US" dirty="0" smtClean="0"/>
              <a:t>Stress spikes due to tied contact and point-wise restraints</a:t>
            </a:r>
          </a:p>
          <a:p>
            <a:pPr lvl="1"/>
            <a:r>
              <a:rPr lang="en-US" dirty="0" smtClean="0"/>
              <a:t>Max. stress in fillet shown in chart </a:t>
            </a:r>
          </a:p>
          <a:p>
            <a:r>
              <a:rPr lang="en-US" dirty="0" smtClean="0"/>
              <a:t>FOAM</a:t>
            </a:r>
          </a:p>
          <a:p>
            <a:pPr lvl="1"/>
            <a:r>
              <a:rPr lang="en-US" dirty="0" smtClean="0"/>
              <a:t>Maximum Von-Mises stress: 1.04 ksi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AC9A-66B4-414B-90D4-8257C40496DE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" name="Group 26"/>
          <p:cNvGrpSpPr>
            <a:grpSpLocks noChangeAspect="1"/>
          </p:cNvGrpSpPr>
          <p:nvPr/>
        </p:nvGrpSpPr>
        <p:grpSpPr>
          <a:xfrm>
            <a:off x="5867400" y="1066800"/>
            <a:ext cx="1634691" cy="2332688"/>
            <a:chOff x="5562600" y="838200"/>
            <a:chExt cx="1939491" cy="2767635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2600" y="838200"/>
              <a:ext cx="1032045" cy="2767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77000" y="838200"/>
              <a:ext cx="1025091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990600"/>
            <a:ext cx="109033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6934200" cy="762000"/>
          </a:xfrm>
        </p:spPr>
        <p:txBody>
          <a:bodyPr/>
          <a:lstStyle/>
          <a:p>
            <a:pPr algn="l"/>
            <a:r>
              <a:rPr lang="en-US" sz="2400" dirty="0" smtClean="0"/>
              <a:t>Results from Abaqus – Partial Restraints on Clamps</a:t>
            </a:r>
            <a:endParaRPr lang="en-US" sz="2400" dirty="0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3505200"/>
            <a:ext cx="1023937" cy="150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5105400"/>
            <a:ext cx="2060575" cy="149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21"/>
          <p:cNvGrpSpPr/>
          <p:nvPr/>
        </p:nvGrpSpPr>
        <p:grpSpPr>
          <a:xfrm>
            <a:off x="4419600" y="3429000"/>
            <a:ext cx="3562350" cy="1649673"/>
            <a:chOff x="4419600" y="3429000"/>
            <a:chExt cx="3562350" cy="1649673"/>
          </a:xfrm>
        </p:grpSpPr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19600" y="3657600"/>
              <a:ext cx="3562350" cy="1421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Freeform 17"/>
            <p:cNvSpPr/>
            <p:nvPr/>
          </p:nvSpPr>
          <p:spPr bwMode="auto">
            <a:xfrm>
              <a:off x="4850605" y="3907631"/>
              <a:ext cx="257176" cy="409576"/>
            </a:xfrm>
            <a:custGeom>
              <a:avLst/>
              <a:gdLst>
                <a:gd name="connsiteX0" fmla="*/ 0 w 301624"/>
                <a:gd name="connsiteY0" fmla="*/ 500063 h 500063"/>
                <a:gd name="connsiteX1" fmla="*/ 242887 w 301624"/>
                <a:gd name="connsiteY1" fmla="*/ 371475 h 500063"/>
                <a:gd name="connsiteX2" fmla="*/ 292893 w 301624"/>
                <a:gd name="connsiteY2" fmla="*/ 300038 h 500063"/>
                <a:gd name="connsiteX3" fmla="*/ 295275 w 301624"/>
                <a:gd name="connsiteY3" fmla="*/ 0 h 50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624" h="500063">
                  <a:moveTo>
                    <a:pt x="0" y="500063"/>
                  </a:moveTo>
                  <a:cubicBezTo>
                    <a:pt x="97036" y="452438"/>
                    <a:pt x="194072" y="404813"/>
                    <a:pt x="242887" y="371475"/>
                  </a:cubicBezTo>
                  <a:cubicBezTo>
                    <a:pt x="291703" y="338138"/>
                    <a:pt x="284162" y="361950"/>
                    <a:pt x="292893" y="300038"/>
                  </a:cubicBezTo>
                  <a:cubicBezTo>
                    <a:pt x="301624" y="238126"/>
                    <a:pt x="286147" y="78184"/>
                    <a:pt x="295275" y="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5105400" y="3581400"/>
              <a:ext cx="152400" cy="304800"/>
            </a:xfrm>
            <a:prstGeom prst="straightConnector1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5029200" y="3429000"/>
              <a:ext cx="78899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Path for plot</a:t>
              </a:r>
              <a:endParaRPr lang="en-US" sz="800" b="1" dirty="0"/>
            </a:p>
          </p:txBody>
        </p:sp>
      </p:grp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5029200"/>
            <a:ext cx="609600" cy="160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9200" y="5105400"/>
            <a:ext cx="1033462" cy="150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 bwMode="auto">
          <a:xfrm>
            <a:off x="3886200" y="1600200"/>
            <a:ext cx="1676400" cy="152400"/>
          </a:xfrm>
          <a:prstGeom prst="straightConnector1">
            <a:avLst/>
          </a:prstGeom>
          <a:blipFill dpi="0" rotWithShape="0">
            <a:blip r:embed="rId8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endCxn id="11273" idx="1"/>
          </p:cNvCxnSpPr>
          <p:nvPr/>
        </p:nvCxnSpPr>
        <p:spPr bwMode="auto">
          <a:xfrm flipV="1">
            <a:off x="4038600" y="5831039"/>
            <a:ext cx="381000" cy="39838"/>
          </a:xfrm>
          <a:prstGeom prst="straightConnector1">
            <a:avLst/>
          </a:prstGeom>
          <a:blipFill dpi="0" rotWithShape="0">
            <a:blip r:embed="rId8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3886200" y="6248400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Foam</a:t>
            </a:r>
            <a:endParaRPr lang="en-US" sz="1400" b="1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4038600" y="4419600"/>
            <a:ext cx="533400" cy="152400"/>
          </a:xfrm>
          <a:prstGeom prst="straightConnector1">
            <a:avLst/>
          </a:prstGeom>
          <a:blipFill dpi="0" rotWithShape="0">
            <a:blip r:embed="rId8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Oval 30"/>
          <p:cNvSpPr/>
          <p:nvPr/>
        </p:nvSpPr>
        <p:spPr bwMode="auto">
          <a:xfrm rot="1656057">
            <a:off x="4654361" y="3621679"/>
            <a:ext cx="667248" cy="84836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  <a:alpha val="4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cxnSp>
        <p:nvCxnSpPr>
          <p:cNvPr id="33" name="Straight Arrow Connector 32"/>
          <p:cNvCxnSpPr>
            <a:stCxn id="31" idx="6"/>
          </p:cNvCxnSpPr>
          <p:nvPr/>
        </p:nvCxnSpPr>
        <p:spPr bwMode="auto">
          <a:xfrm>
            <a:off x="5283641" y="4200434"/>
            <a:ext cx="1498159" cy="1209766"/>
          </a:xfrm>
          <a:prstGeom prst="straightConnector1">
            <a:avLst/>
          </a:prstGeom>
          <a:blipFill dpi="0" rotWithShape="0">
            <a:blip r:embed="rId8" cstate="print"/>
            <a:srcRect/>
            <a:tile tx="0" ty="0" sx="100000" sy="100000" flip="none" algn="tl"/>
          </a:blipFill>
          <a:ln w="44450" cap="flat" cmpd="sng" algn="ctr">
            <a:solidFill>
              <a:schemeClr val="bg1">
                <a:lumMod val="50000"/>
                <a:alpha val="62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657600"/>
            <a:ext cx="900112" cy="240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655503"/>
            <a:ext cx="813201" cy="241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6705600" cy="762000"/>
          </a:xfrm>
        </p:spPr>
        <p:txBody>
          <a:bodyPr/>
          <a:lstStyle/>
          <a:p>
            <a:pPr algn="l"/>
            <a:r>
              <a:rPr lang="en-US" sz="2400" dirty="0" smtClean="0"/>
              <a:t>Re-run of Abaqus Model: Clamps Fully Restrained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219201"/>
            <a:ext cx="2666999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With clamps fully restrained, stresses </a:t>
            </a:r>
            <a:r>
              <a:rPr lang="en-US" i="1" dirty="0" smtClean="0">
                <a:solidFill>
                  <a:srgbClr val="FF0000"/>
                </a:solidFill>
              </a:rPr>
              <a:t>lowered</a:t>
            </a:r>
            <a:r>
              <a:rPr lang="en-US" dirty="0" smtClean="0"/>
              <a:t> in the clamp fillet</a:t>
            </a:r>
          </a:p>
          <a:p>
            <a:pPr lvl="1"/>
            <a:r>
              <a:rPr lang="en-US" dirty="0" smtClean="0"/>
              <a:t>See chart</a:t>
            </a:r>
          </a:p>
          <a:p>
            <a:r>
              <a:rPr lang="en-US" dirty="0" smtClean="0"/>
              <a:t>Span-wise strains in spar fairly constant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AC9A-66B4-414B-90D4-8257C40496DE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2423" y="3174274"/>
            <a:ext cx="2770376" cy="201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12"/>
          <p:cNvGrpSpPr/>
          <p:nvPr/>
        </p:nvGrpSpPr>
        <p:grpSpPr>
          <a:xfrm>
            <a:off x="2819400" y="1371601"/>
            <a:ext cx="2514600" cy="1295399"/>
            <a:chOff x="4419600" y="3429000"/>
            <a:chExt cx="3562350" cy="1649673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19600" y="3657600"/>
              <a:ext cx="3562350" cy="1421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Freeform 14"/>
            <p:cNvSpPr/>
            <p:nvPr/>
          </p:nvSpPr>
          <p:spPr bwMode="auto">
            <a:xfrm>
              <a:off x="4850605" y="3907631"/>
              <a:ext cx="257176" cy="409576"/>
            </a:xfrm>
            <a:custGeom>
              <a:avLst/>
              <a:gdLst>
                <a:gd name="connsiteX0" fmla="*/ 0 w 301624"/>
                <a:gd name="connsiteY0" fmla="*/ 500063 h 500063"/>
                <a:gd name="connsiteX1" fmla="*/ 242887 w 301624"/>
                <a:gd name="connsiteY1" fmla="*/ 371475 h 500063"/>
                <a:gd name="connsiteX2" fmla="*/ 292893 w 301624"/>
                <a:gd name="connsiteY2" fmla="*/ 300038 h 500063"/>
                <a:gd name="connsiteX3" fmla="*/ 295275 w 301624"/>
                <a:gd name="connsiteY3" fmla="*/ 0 h 50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624" h="500063">
                  <a:moveTo>
                    <a:pt x="0" y="500063"/>
                  </a:moveTo>
                  <a:cubicBezTo>
                    <a:pt x="97036" y="452438"/>
                    <a:pt x="194072" y="404813"/>
                    <a:pt x="242887" y="371475"/>
                  </a:cubicBezTo>
                  <a:cubicBezTo>
                    <a:pt x="291703" y="338138"/>
                    <a:pt x="284162" y="361950"/>
                    <a:pt x="292893" y="300038"/>
                  </a:cubicBezTo>
                  <a:cubicBezTo>
                    <a:pt x="301624" y="238126"/>
                    <a:pt x="286147" y="78184"/>
                    <a:pt x="295275" y="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H="1">
              <a:off x="5105400" y="3581400"/>
              <a:ext cx="152400" cy="304800"/>
            </a:xfrm>
            <a:prstGeom prst="straightConnector1">
              <a:avLst/>
            </a:prstGeom>
            <a:blipFill dpi="0" rotWithShape="0">
              <a:blip r:embed="rId7" cstate="print"/>
              <a:srcRect/>
              <a:tile tx="0" ty="0" sx="100000" sy="100000" flip="none" algn="tl"/>
            </a:blip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5029200" y="3429000"/>
              <a:ext cx="78899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Path for plot</a:t>
              </a:r>
              <a:endParaRPr lang="en-US" sz="800" b="1" dirty="0"/>
            </a:p>
          </p:txBody>
        </p:sp>
      </p:grp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1000" y="1219200"/>
            <a:ext cx="1023937" cy="150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0" y="1600200"/>
            <a:ext cx="25608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/>
          <p:cNvCxnSpPr/>
          <p:nvPr/>
        </p:nvCxnSpPr>
        <p:spPr bwMode="auto">
          <a:xfrm>
            <a:off x="5334000" y="1295400"/>
            <a:ext cx="0" cy="1752600"/>
          </a:xfrm>
          <a:prstGeom prst="line">
            <a:avLst/>
          </a:prstGeom>
          <a:blipFill dpi="0" rotWithShape="0">
            <a:blip r:embed="rId7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429000" y="2819400"/>
            <a:ext cx="1648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Partial restraints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638800" y="2819400"/>
            <a:ext cx="1367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Full restraints</a:t>
            </a:r>
            <a:endParaRPr lang="en-US" sz="1400" b="1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00600" y="4038600"/>
            <a:ext cx="1124869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3048000" y="5943600"/>
            <a:ext cx="99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Partial restraints</a:t>
            </a:r>
            <a:endParaRPr lang="en-US" sz="11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114800" y="5943600"/>
            <a:ext cx="91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Full restraints</a:t>
            </a:r>
            <a:endParaRPr lang="en-US" sz="1100" b="1" dirty="0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" y="4038600"/>
            <a:ext cx="1224742" cy="104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1600200" y="4419600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“Full” restraints –extend to edge of clamp</a:t>
            </a:r>
            <a:endParaRPr lang="en-US" sz="1100" b="1" dirty="0">
              <a:solidFill>
                <a:srgbClr val="00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2667000" y="3810000"/>
            <a:ext cx="533400" cy="76200"/>
          </a:xfrm>
          <a:prstGeom prst="straightConnector1">
            <a:avLst/>
          </a:prstGeom>
          <a:blipFill dpi="0" rotWithShape="0">
            <a:blip r:embed="rId7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467600" cy="762000"/>
          </a:xfrm>
        </p:spPr>
        <p:txBody>
          <a:bodyPr/>
          <a:lstStyle/>
          <a:p>
            <a:pPr algn="l"/>
            <a:r>
              <a:rPr lang="en-US" sz="2400" dirty="0" smtClean="0"/>
              <a:t>Re-run of Abaqus Model: Clamps Fully Restrained (Cont.)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2666999" cy="2514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Comparison of FSS values for spar</a:t>
            </a:r>
          </a:p>
          <a:p>
            <a:pPr marL="461963" lvl="1" indent="106363"/>
            <a:r>
              <a:rPr lang="en-US" dirty="0" smtClean="0"/>
              <a:t>Partial restraints</a:t>
            </a:r>
          </a:p>
          <a:p>
            <a:pPr marL="968375" lvl="2" indent="-169863"/>
            <a:r>
              <a:rPr lang="en-US" dirty="0" smtClean="0"/>
              <a:t>Z reaction forces:</a:t>
            </a:r>
          </a:p>
          <a:p>
            <a:pPr marL="1260475" lvl="3" indent="-115888"/>
            <a:r>
              <a:rPr lang="en-US" dirty="0" smtClean="0"/>
              <a:t>Front: -1,505 kips</a:t>
            </a:r>
          </a:p>
          <a:p>
            <a:pPr marL="1260475" lvl="3" indent="-115888"/>
            <a:r>
              <a:rPr lang="en-US" dirty="0" smtClean="0"/>
              <a:t>Rear: -1,610 kips</a:t>
            </a:r>
          </a:p>
          <a:p>
            <a:pPr marL="968375" lvl="2" indent="-169863"/>
            <a:r>
              <a:rPr lang="en-US" dirty="0" smtClean="0"/>
              <a:t>Full restraints</a:t>
            </a:r>
          </a:p>
          <a:p>
            <a:pPr marL="1260475" lvl="3" indent="-115888"/>
            <a:r>
              <a:rPr lang="en-US" dirty="0" smtClean="0"/>
              <a:t>Front: -1,941 kips</a:t>
            </a:r>
          </a:p>
          <a:p>
            <a:pPr marL="1260475" lvl="3" indent="-115888"/>
            <a:r>
              <a:rPr lang="en-US" dirty="0" smtClean="0"/>
              <a:t>Rear: -1,994 kips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AC9A-66B4-414B-90D4-8257C40496DE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657600"/>
            <a:ext cx="173530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657600"/>
            <a:ext cx="198752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429000"/>
            <a:ext cx="114185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533400" y="3352800"/>
            <a:ext cx="3233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Partial restraints, E13 (interlaminar shear)</a:t>
            </a:r>
            <a:endParaRPr lang="en-US" sz="1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04800" y="5029200"/>
            <a:ext cx="3039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Full restraints, E13 (interlaminar shear)</a:t>
            </a:r>
          </a:p>
          <a:p>
            <a:endParaRPr lang="en-US" sz="1200" b="1" dirty="0"/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10200"/>
            <a:ext cx="1677046" cy="1093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5334000"/>
            <a:ext cx="1828800" cy="126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5029200"/>
            <a:ext cx="109360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7010400" y="3352800"/>
            <a:ext cx="190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Smaller E13 strains for </a:t>
            </a:r>
            <a:r>
              <a:rPr lang="en-US" sz="1400" b="1" i="1" dirty="0" smtClean="0"/>
              <a:t>full restraints </a:t>
            </a:r>
            <a:r>
              <a:rPr lang="en-US" sz="1400" b="1" dirty="0" smtClean="0"/>
              <a:t>since affected region is larger (due to lower distortion of the clamp)</a:t>
            </a:r>
            <a:endParaRPr lang="en-US" sz="1400" b="1" dirty="0"/>
          </a:p>
        </p:txBody>
      </p:sp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5105400"/>
            <a:ext cx="1720019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9" cstate="print"/>
          <a:srcRect r="6470"/>
          <a:stretch>
            <a:fillRect/>
          </a:stretch>
        </p:blipFill>
        <p:spPr bwMode="auto">
          <a:xfrm>
            <a:off x="5334000" y="3124200"/>
            <a:ext cx="16002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5486400" y="2819400"/>
            <a:ext cx="1755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Partial restraints, E13</a:t>
            </a:r>
            <a:endParaRPr lang="en-US" sz="1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410200" y="4800600"/>
            <a:ext cx="1561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Full restraints, E13</a:t>
            </a:r>
            <a:endParaRPr lang="en-US" sz="1200" b="1" dirty="0"/>
          </a:p>
        </p:txBody>
      </p:sp>
      <p:cxnSp>
        <p:nvCxnSpPr>
          <p:cNvPr id="38" name="Straight Arrow Connector 37"/>
          <p:cNvCxnSpPr/>
          <p:nvPr/>
        </p:nvCxnSpPr>
        <p:spPr bwMode="auto">
          <a:xfrm flipH="1">
            <a:off x="7543800" y="2590800"/>
            <a:ext cx="304800" cy="762000"/>
          </a:xfrm>
          <a:prstGeom prst="straightConnector1">
            <a:avLst/>
          </a:prstGeom>
          <a:blipFill dpi="0" rotWithShape="0">
            <a:blip r:embed="rId10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419600" y="11430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Laminate Margins of Safety</a:t>
            </a:r>
            <a:endParaRPr lang="en-US" sz="1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43200" y="1371600"/>
            <a:ext cx="5943600" cy="125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399" y="4572000"/>
            <a:ext cx="148017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2"/>
          <p:cNvPicPr>
            <a:picLocks noChangeAspect="1" noChangeArrowheads="1"/>
          </p:cNvPicPr>
          <p:nvPr/>
        </p:nvPicPr>
        <p:blipFill>
          <a:blip r:embed="rId3" cstate="print"/>
          <a:srcRect b="50381"/>
          <a:stretch>
            <a:fillRect/>
          </a:stretch>
        </p:blipFill>
        <p:spPr bwMode="auto">
          <a:xfrm>
            <a:off x="1066800" y="5943600"/>
            <a:ext cx="137142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2"/>
          <p:cNvPicPr>
            <a:picLocks noChangeAspect="1" noChangeArrowheads="1"/>
          </p:cNvPicPr>
          <p:nvPr/>
        </p:nvPicPr>
        <p:blipFill>
          <a:blip r:embed="rId3" cstate="print"/>
          <a:srcRect t="55821"/>
          <a:stretch>
            <a:fillRect/>
          </a:stretch>
        </p:blipFill>
        <p:spPr bwMode="auto">
          <a:xfrm>
            <a:off x="2514600" y="5943600"/>
            <a:ext cx="1371429" cy="54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620000" cy="685800"/>
          </a:xfrm>
        </p:spPr>
        <p:txBody>
          <a:bodyPr/>
          <a:lstStyle/>
          <a:p>
            <a:pPr algn="l"/>
            <a:r>
              <a:rPr lang="en-US" sz="2400" dirty="0" smtClean="0"/>
              <a:t>Simulation of Mounting Screws </a:t>
            </a:r>
            <a:br>
              <a:rPr lang="en-US" sz="2400" dirty="0" smtClean="0"/>
            </a:br>
            <a:r>
              <a:rPr lang="en-US" sz="2400" dirty="0" smtClean="0"/>
              <a:t>10 Attachment Points in Each Clamp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66801"/>
            <a:ext cx="4343399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Material orientations assigned to clamp elements for post-processing constraint forces</a:t>
            </a:r>
          </a:p>
          <a:p>
            <a:pPr lvl="1"/>
            <a:r>
              <a:rPr lang="en-US" dirty="0" smtClean="0"/>
              <a:t>X is normal to element contact face (screw axial load)</a:t>
            </a:r>
          </a:p>
          <a:p>
            <a:pPr lvl="1"/>
            <a:r>
              <a:rPr lang="en-US" dirty="0" smtClean="0"/>
              <a:t>Y is along clamp surface (screw shear load)</a:t>
            </a:r>
          </a:p>
          <a:p>
            <a:pPr lvl="1"/>
            <a:r>
              <a:rPr lang="en-US" dirty="0" smtClean="0"/>
              <a:t>Z is vertical (screw shear load)</a:t>
            </a:r>
          </a:p>
          <a:p>
            <a:r>
              <a:rPr lang="en-US" dirty="0" smtClean="0"/>
              <a:t>Constraint forces determined for different restraint conditions on the clamps</a:t>
            </a:r>
          </a:p>
          <a:p>
            <a:pPr lvl="1"/>
            <a:r>
              <a:rPr lang="en-US" dirty="0" smtClean="0"/>
              <a:t>A) clamps partially restrained</a:t>
            </a:r>
          </a:p>
          <a:p>
            <a:pPr lvl="1"/>
            <a:r>
              <a:rPr lang="en-US" dirty="0" smtClean="0"/>
              <a:t>B) clamps fully restrained </a:t>
            </a:r>
          </a:p>
          <a:p>
            <a:pPr lvl="1"/>
            <a:r>
              <a:rPr lang="en-US" dirty="0" smtClean="0"/>
              <a:t>C) constraint nodes grounded</a:t>
            </a:r>
          </a:p>
          <a:p>
            <a:r>
              <a:rPr lang="en-US" dirty="0" smtClean="0"/>
              <a:t>Margins of safety determined based on 3 inch diameter grade 2 screws</a:t>
            </a:r>
          </a:p>
          <a:p>
            <a:pPr lvl="1"/>
            <a:r>
              <a:rPr lang="en-US" dirty="0" smtClean="0"/>
              <a:t>Tensile ultimate: 60 ksi</a:t>
            </a:r>
          </a:p>
          <a:p>
            <a:pPr lvl="1"/>
            <a:r>
              <a:rPr lang="en-US" dirty="0" smtClean="0"/>
              <a:t>Shear ultimate (62% of UTS): 37 ksi</a:t>
            </a:r>
          </a:p>
          <a:p>
            <a:pPr lvl="1"/>
            <a:r>
              <a:rPr lang="en-US" dirty="0" smtClean="0"/>
              <a:t>BOLT BENDING NOT ACOUNTED FOR</a:t>
            </a:r>
          </a:p>
          <a:p>
            <a:pPr lvl="1"/>
            <a:r>
              <a:rPr lang="en-US" dirty="0" smtClean="0"/>
              <a:t>Margin of safety due to tension and shear: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AC9A-66B4-414B-90D4-8257C40496DE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" name="Group 18"/>
          <p:cNvGrpSpPr>
            <a:grpSpLocks noChangeAspect="1"/>
          </p:cNvGrpSpPr>
          <p:nvPr/>
        </p:nvGrpSpPr>
        <p:grpSpPr>
          <a:xfrm>
            <a:off x="4724400" y="4648200"/>
            <a:ext cx="2590800" cy="1042427"/>
            <a:chOff x="4572000" y="3733799"/>
            <a:chExt cx="4191000" cy="1686279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3733800"/>
              <a:ext cx="2092577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81800" y="3733799"/>
              <a:ext cx="1981200" cy="1686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TextBox 19"/>
          <p:cNvSpPr txBox="1"/>
          <p:nvPr/>
        </p:nvSpPr>
        <p:spPr>
          <a:xfrm>
            <a:off x="5029200" y="4419600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Partial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24600" y="4419600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Full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01000" y="4267200"/>
            <a:ext cx="105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Grounded constraint elements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6" name="Group 29"/>
          <p:cNvGrpSpPr/>
          <p:nvPr/>
        </p:nvGrpSpPr>
        <p:grpSpPr>
          <a:xfrm>
            <a:off x="4800600" y="990600"/>
            <a:ext cx="3810000" cy="2564487"/>
            <a:chOff x="4800600" y="990600"/>
            <a:chExt cx="3810000" cy="2564487"/>
          </a:xfrm>
        </p:grpSpPr>
        <p:grpSp>
          <p:nvGrpSpPr>
            <p:cNvPr id="8" name="Group 15"/>
            <p:cNvGrpSpPr/>
            <p:nvPr/>
          </p:nvGrpSpPr>
          <p:grpSpPr>
            <a:xfrm>
              <a:off x="5181600" y="990600"/>
              <a:ext cx="3233527" cy="2300287"/>
              <a:chOff x="4419600" y="990600"/>
              <a:chExt cx="3233527" cy="2300287"/>
            </a:xfrm>
          </p:grpSpPr>
          <p:pic>
            <p:nvPicPr>
              <p:cNvPr id="15362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419600" y="1371600"/>
                <a:ext cx="3233527" cy="1919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7" name="Straight Arrow Connector 6"/>
              <p:cNvCxnSpPr/>
              <p:nvPr/>
            </p:nvCxnSpPr>
            <p:spPr bwMode="auto">
              <a:xfrm flipH="1">
                <a:off x="5410200" y="1600200"/>
                <a:ext cx="228600" cy="152400"/>
              </a:xfrm>
              <a:prstGeom prst="straightConnector1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9" name="Straight Arrow Connector 8"/>
              <p:cNvCxnSpPr/>
              <p:nvPr/>
            </p:nvCxnSpPr>
            <p:spPr bwMode="auto">
              <a:xfrm flipV="1">
                <a:off x="5638800" y="1219200"/>
                <a:ext cx="0" cy="381000"/>
              </a:xfrm>
              <a:prstGeom prst="straightConnector1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2" name="Straight Arrow Connector 11"/>
              <p:cNvCxnSpPr/>
              <p:nvPr/>
            </p:nvCxnSpPr>
            <p:spPr bwMode="auto">
              <a:xfrm>
                <a:off x="5638800" y="1600200"/>
                <a:ext cx="340936" cy="124120"/>
              </a:xfrm>
              <a:prstGeom prst="straightConnector1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3" name="TextBox 12"/>
              <p:cNvSpPr txBox="1"/>
              <p:nvPr/>
            </p:nvSpPr>
            <p:spPr>
              <a:xfrm>
                <a:off x="5486400" y="990600"/>
                <a:ext cx="2792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0000"/>
                    </a:solidFill>
                  </a:rPr>
                  <a:t>Z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867400" y="1371600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0000"/>
                    </a:solidFill>
                  </a:rPr>
                  <a:t>Y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181600" y="1524000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0000"/>
                    </a:solidFill>
                  </a:rPr>
                  <a:t>X</a:t>
                </a: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5105400" y="1295400"/>
              <a:ext cx="685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0000"/>
                  </a:solidFill>
                </a:rPr>
                <a:t>Upper front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00600" y="2133600"/>
              <a:ext cx="685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0000"/>
                  </a:solidFill>
                </a:rPr>
                <a:t>Lower front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34200" y="1219200"/>
              <a:ext cx="685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0000"/>
                  </a:solidFill>
                </a:rPr>
                <a:t>Upper rear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924800" y="3124200"/>
              <a:ext cx="685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0000"/>
                  </a:solidFill>
                </a:rPr>
                <a:t>Lower rear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953000" y="3962400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Clamp mounting flange boundary condition</a:t>
            </a:r>
            <a:endParaRPr lang="en-US" sz="1400" b="1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4572000" y="4267200"/>
            <a:ext cx="4419600" cy="1524000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010400" cy="762000"/>
          </a:xfrm>
        </p:spPr>
        <p:txBody>
          <a:bodyPr/>
          <a:lstStyle/>
          <a:p>
            <a:r>
              <a:rPr lang="en-US" sz="2400" dirty="0" smtClean="0"/>
              <a:t>Summary of Forces and Screw M.S. Values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AC9A-66B4-414B-90D4-8257C40496DE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743200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Margin of Safety values – different boundary conditions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7300" y="933450"/>
            <a:ext cx="4314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Summary of resultant forces for a pair of </a:t>
            </a:r>
            <a:r>
              <a:rPr lang="en-US" sz="1400" b="1" dirty="0" smtClean="0">
                <a:solidFill>
                  <a:srgbClr val="000000"/>
                </a:solidFill>
              </a:rPr>
              <a:t>clamps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971800"/>
            <a:ext cx="4219575" cy="366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32"/>
          <p:cNvGrpSpPr/>
          <p:nvPr/>
        </p:nvGrpSpPr>
        <p:grpSpPr>
          <a:xfrm>
            <a:off x="4572000" y="4648200"/>
            <a:ext cx="4419600" cy="1981200"/>
            <a:chOff x="4572000" y="2743200"/>
            <a:chExt cx="4419600" cy="1981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73834" y="3296194"/>
              <a:ext cx="1417403" cy="116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9"/>
            <p:cNvGrpSpPr>
              <a:grpSpLocks noChangeAspect="1"/>
            </p:cNvGrpSpPr>
            <p:nvPr/>
          </p:nvGrpSpPr>
          <p:grpSpPr>
            <a:xfrm>
              <a:off x="4606834" y="3448594"/>
              <a:ext cx="2590800" cy="1042427"/>
              <a:chOff x="4572000" y="3733799"/>
              <a:chExt cx="4191000" cy="1686279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572000" y="3733800"/>
                <a:ext cx="2092577" cy="167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781800" y="3733799"/>
                <a:ext cx="1981200" cy="1686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7883434" y="3067594"/>
              <a:ext cx="10564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Grounded constraint elements</a:t>
              </a:r>
              <a:endParaRPr lang="en-US" sz="12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11634" y="3219994"/>
              <a:ext cx="6543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Partial</a:t>
              </a:r>
              <a:endParaRPr lang="en-US" sz="12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07034" y="3219994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Full</a:t>
              </a:r>
              <a:endParaRPr lang="en-US" sz="12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53000" y="2743200"/>
              <a:ext cx="3886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Clamp mounting flange boundary condition</a:t>
              </a:r>
              <a:endParaRPr lang="en-US" sz="1400" b="1" dirty="0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572000" y="3048000"/>
              <a:ext cx="4419600" cy="1676400"/>
            </a:xfrm>
            <a:prstGeom prst="rect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grpSp>
        <p:nvGrpSpPr>
          <p:cNvPr id="6" name="Group 19"/>
          <p:cNvGrpSpPr/>
          <p:nvPr/>
        </p:nvGrpSpPr>
        <p:grpSpPr>
          <a:xfrm>
            <a:off x="5410199" y="2743200"/>
            <a:ext cx="3124200" cy="1802487"/>
            <a:chOff x="4977809" y="990600"/>
            <a:chExt cx="3632791" cy="2677685"/>
          </a:xfrm>
        </p:grpSpPr>
        <p:grpSp>
          <p:nvGrpSpPr>
            <p:cNvPr id="10" name="Group 15"/>
            <p:cNvGrpSpPr/>
            <p:nvPr/>
          </p:nvGrpSpPr>
          <p:grpSpPr>
            <a:xfrm>
              <a:off x="5181600" y="990600"/>
              <a:ext cx="3233527" cy="2300287"/>
              <a:chOff x="4419600" y="990600"/>
              <a:chExt cx="3233527" cy="2300287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419600" y="1371600"/>
                <a:ext cx="3233527" cy="1919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7" name="Straight Arrow Connector 26"/>
              <p:cNvCxnSpPr/>
              <p:nvPr/>
            </p:nvCxnSpPr>
            <p:spPr bwMode="auto">
              <a:xfrm flipH="1">
                <a:off x="5410200" y="1600200"/>
                <a:ext cx="228600" cy="152400"/>
              </a:xfrm>
              <a:prstGeom prst="straightConnector1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8" name="Straight Arrow Connector 27"/>
              <p:cNvCxnSpPr/>
              <p:nvPr/>
            </p:nvCxnSpPr>
            <p:spPr bwMode="auto">
              <a:xfrm flipV="1">
                <a:off x="5638800" y="1219200"/>
                <a:ext cx="0" cy="381000"/>
              </a:xfrm>
              <a:prstGeom prst="straightConnector1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9" name="Straight Arrow Connector 28"/>
              <p:cNvCxnSpPr/>
              <p:nvPr/>
            </p:nvCxnSpPr>
            <p:spPr bwMode="auto">
              <a:xfrm>
                <a:off x="5638800" y="1600200"/>
                <a:ext cx="340936" cy="124120"/>
              </a:xfrm>
              <a:prstGeom prst="straightConnector1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0" name="TextBox 29"/>
              <p:cNvSpPr txBox="1"/>
              <p:nvPr/>
            </p:nvSpPr>
            <p:spPr>
              <a:xfrm>
                <a:off x="5486400" y="990600"/>
                <a:ext cx="2792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Z</a:t>
                </a:r>
                <a:endParaRPr lang="en-US" sz="1200" b="1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867400" y="1371600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Y</a:t>
                </a:r>
                <a:endParaRPr lang="en-US" sz="1200" b="1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181600" y="1524000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X</a:t>
                </a:r>
                <a:endParaRPr lang="en-US" sz="1200" b="1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977809" y="1216998"/>
              <a:ext cx="685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Upper front</a:t>
              </a:r>
              <a:endParaRPr lang="en-US" sz="11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66414" y="2348987"/>
              <a:ext cx="974651" cy="640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Lower front</a:t>
              </a:r>
              <a:endParaRPr lang="en-US" sz="11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92926" y="1216998"/>
              <a:ext cx="685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Upper rear</a:t>
              </a:r>
              <a:endParaRPr lang="en-US" sz="11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813158" y="3028181"/>
              <a:ext cx="797442" cy="640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Lower rear</a:t>
              </a:r>
              <a:endParaRPr lang="en-US" sz="1100" b="1" dirty="0"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1143000"/>
            <a:ext cx="5900738" cy="160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" y="228600"/>
            <a:ext cx="6553200" cy="762000"/>
          </a:xfrm>
        </p:spPr>
        <p:txBody>
          <a:bodyPr/>
          <a:lstStyle/>
          <a:p>
            <a:r>
              <a:rPr lang="en-US" sz="2800" dirty="0" smtClean="0"/>
              <a:t>Estimated Laminate Strengths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3429000"/>
          </a:xfrm>
        </p:spPr>
        <p:txBody>
          <a:bodyPr>
            <a:normAutofit/>
          </a:bodyPr>
          <a:lstStyle/>
          <a:p>
            <a:r>
              <a:rPr lang="en-US" dirty="0" smtClean="0"/>
              <a:t>Lamina strengths</a:t>
            </a:r>
            <a:endParaRPr lang="en-US" sz="1900" dirty="0" smtClean="0"/>
          </a:p>
          <a:p>
            <a:pPr lvl="2"/>
            <a:r>
              <a:rPr lang="en-US" sz="1300" dirty="0" smtClean="0"/>
              <a:t>S11(+) = 7.10960D+04    S11(-) = 6.44060D+04    S12 = 9.17000D+03</a:t>
            </a:r>
          </a:p>
          <a:p>
            <a:pPr lvl="2"/>
            <a:r>
              <a:rPr lang="en-US" sz="1300" dirty="0" smtClean="0"/>
              <a:t>S22(+) = 5.04000D+03    S22(-) = 5.25000D+04    S13 = 4.85800D+03</a:t>
            </a:r>
          </a:p>
          <a:p>
            <a:pPr lvl="2"/>
            <a:r>
              <a:rPr lang="en-US" sz="1300" dirty="0" smtClean="0"/>
              <a:t>S33(+) = 5.04000D+03    S33(-) = 5.25000D+04    S23 = 4.85800D+03</a:t>
            </a:r>
            <a:endParaRPr lang="en-US" dirty="0" smtClean="0"/>
          </a:p>
          <a:p>
            <a:r>
              <a:rPr lang="en-US" dirty="0" smtClean="0"/>
              <a:t>Laminate configurations</a:t>
            </a:r>
          </a:p>
          <a:p>
            <a:pPr lvl="1"/>
            <a:r>
              <a:rPr lang="en-US" dirty="0" smtClean="0"/>
              <a:t>Quasi-isotropic (0’s: 25%, 90’s: 25%, +45’s: 25%, -45’s: 25%)</a:t>
            </a:r>
          </a:p>
          <a:p>
            <a:pPr lvl="1"/>
            <a:r>
              <a:rPr lang="en-US" dirty="0" smtClean="0"/>
              <a:t>Tailored laminate (0’s: 62.5%, 90’s: 12.5%, +45’s: 12.5%, -45’s: 12.5%)</a:t>
            </a:r>
          </a:p>
          <a:p>
            <a:r>
              <a:rPr lang="en-US" dirty="0" smtClean="0"/>
              <a:t>Laminate strengths: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AC9A-66B4-414B-90D4-8257C40496DE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4038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Quasi-isotropic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91200" y="4038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Tailored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24200" y="63246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(f: fiber, m: matrix, s: shear)</a:t>
            </a:r>
            <a:endParaRPr lang="en-US" sz="1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419600"/>
            <a:ext cx="4264025" cy="157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419600"/>
            <a:ext cx="4227513" cy="157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400800" cy="533400"/>
          </a:xfrm>
        </p:spPr>
        <p:txBody>
          <a:bodyPr/>
          <a:lstStyle/>
          <a:p>
            <a:pPr algn="l"/>
            <a:r>
              <a:rPr lang="en-US" sz="2400" dirty="0" smtClean="0"/>
              <a:t>Preliminary Composite Analysis for Simulated Screws In Clamps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4641453" cy="3810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Check composite bolted joint</a:t>
            </a:r>
          </a:p>
          <a:p>
            <a:pPr lvl="1"/>
            <a:r>
              <a:rPr lang="en-US" dirty="0" smtClean="0"/>
              <a:t>1) Bearing stress</a:t>
            </a:r>
          </a:p>
          <a:p>
            <a:pPr lvl="1"/>
            <a:r>
              <a:rPr lang="en-US" dirty="0" smtClean="0"/>
              <a:t>2) Net-tension</a:t>
            </a:r>
          </a:p>
          <a:p>
            <a:pPr lvl="1"/>
            <a:r>
              <a:rPr lang="en-US" dirty="0" smtClean="0"/>
              <a:t>3) Wedge-type splitting</a:t>
            </a:r>
          </a:p>
          <a:p>
            <a:pPr lvl="1"/>
            <a:r>
              <a:rPr lang="en-US" dirty="0" smtClean="0"/>
              <a:t>4) Shear-out</a:t>
            </a:r>
          </a:p>
          <a:p>
            <a:pPr lvl="1"/>
            <a:r>
              <a:rPr lang="en-US" dirty="0" smtClean="0"/>
              <a:t>5) Tension with shear-out</a:t>
            </a:r>
          </a:p>
          <a:p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One clamp each side of spar</a:t>
            </a:r>
          </a:p>
          <a:p>
            <a:pPr lvl="1"/>
            <a:r>
              <a:rPr lang="en-US" dirty="0" smtClean="0"/>
              <a:t>Ten 3 inch diameter bolts each clamp</a:t>
            </a:r>
          </a:p>
          <a:p>
            <a:pPr lvl="1"/>
            <a:r>
              <a:rPr lang="en-US" dirty="0" smtClean="0"/>
              <a:t>Total shear load equals 2,000 kips: 200 kips/bolt</a:t>
            </a:r>
          </a:p>
          <a:p>
            <a:pPr lvl="1"/>
            <a:r>
              <a:rPr lang="en-US" dirty="0" smtClean="0"/>
              <a:t>6 inch thick composite</a:t>
            </a:r>
          </a:p>
          <a:p>
            <a:pPr lvl="1"/>
            <a:r>
              <a:rPr lang="en-US" dirty="0" smtClean="0"/>
              <a:t>Bolt spacing at 2.5D (7.5 inches)</a:t>
            </a:r>
          </a:p>
          <a:p>
            <a:pPr lvl="1"/>
            <a:r>
              <a:rPr lang="en-US" dirty="0" smtClean="0"/>
              <a:t>Edge  distance  = 12 inches</a:t>
            </a:r>
          </a:p>
          <a:p>
            <a:pPr lvl="1"/>
            <a:r>
              <a:rPr lang="en-US" dirty="0" smtClean="0"/>
              <a:t>Composite strengths - based on 62.5% 0’s: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AC9A-66B4-414B-90D4-8257C40496DE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" name="Group 10"/>
          <p:cNvGrpSpPr>
            <a:grpSpLocks noChangeAspect="1"/>
          </p:cNvGrpSpPr>
          <p:nvPr/>
        </p:nvGrpSpPr>
        <p:grpSpPr>
          <a:xfrm>
            <a:off x="5334000" y="1371600"/>
            <a:ext cx="3472786" cy="1447800"/>
            <a:chOff x="5442614" y="990600"/>
            <a:chExt cx="3472786" cy="1447800"/>
          </a:xfrm>
        </p:grpSpPr>
        <p:pic>
          <p:nvPicPr>
            <p:cNvPr id="7475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42614" y="990600"/>
              <a:ext cx="763113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5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24600" y="990600"/>
              <a:ext cx="737347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5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62800" y="990600"/>
              <a:ext cx="691166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5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924800" y="990600"/>
              <a:ext cx="752475" cy="1164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5715000" y="2057400"/>
              <a:ext cx="3200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2           3           4           5</a:t>
              </a:r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800600" y="2971800"/>
            <a:ext cx="4108053" cy="373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401638" indent="-214313" eaLnBrk="0" fontAlgn="base" hangingPunct="0">
              <a:spcBef>
                <a:spcPts val="1200"/>
              </a:spcBef>
              <a:spcAft>
                <a:spcPct val="0"/>
              </a:spcAft>
              <a:buSzPct val="120000"/>
              <a:buFont typeface="Gill Sans" pitchFamily="-106" charset="0"/>
              <a:buChar char="•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  <a:sym typeface="Gill Sans" pitchFamily="-106" charset="0"/>
              </a:rPr>
              <a:t>Calculations:</a:t>
            </a:r>
          </a:p>
          <a:p>
            <a:pPr marL="969963" lvl="1" indent="-2286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Font typeface="Wingdings" pitchFamily="2" charset="2"/>
              <a:buChar char="Ø"/>
              <a:defRPr/>
            </a:pPr>
            <a:r>
              <a:rPr lang="en-US" b="1" kern="0" dirty="0">
                <a:solidFill>
                  <a:srgbClr val="000000"/>
                </a:solidFill>
                <a:latin typeface="Arial"/>
                <a:cs typeface="Arial"/>
                <a:sym typeface="Gill Sans" pitchFamily="-106" charset="0"/>
              </a:rPr>
              <a:t>1) Bearing stress</a:t>
            </a:r>
          </a:p>
          <a:p>
            <a:pPr marL="1427163" lvl="2" indent="-228600" eaLnBrk="0" fontAlgn="base" hangingPunct="0">
              <a:spcBef>
                <a:spcPts val="600"/>
              </a:spcBef>
              <a:spcAft>
                <a:spcPct val="0"/>
              </a:spcAft>
              <a:buSzPct val="100000"/>
            </a:pPr>
            <a:r>
              <a:rPr lang="el-GR" b="1" kern="0" dirty="0">
                <a:solidFill>
                  <a:srgbClr val="000000"/>
                </a:solidFill>
                <a:latin typeface="Arial"/>
                <a:cs typeface="Arial"/>
                <a:sym typeface="Gill Sans" pitchFamily="-106" charset="0"/>
              </a:rPr>
              <a:t>σ</a:t>
            </a:r>
            <a:r>
              <a:rPr lang="en-US" b="1" kern="0" dirty="0">
                <a:solidFill>
                  <a:srgbClr val="000000"/>
                </a:solidFill>
                <a:latin typeface="Arial"/>
                <a:cs typeface="Arial"/>
                <a:sym typeface="Gill Sans" pitchFamily="-106" charset="0"/>
              </a:rPr>
              <a:t> = F/td   =  200/6(3) = 11.1 ksi</a:t>
            </a:r>
          </a:p>
          <a:p>
            <a:pPr marL="1427163" lvl="2" indent="-228600" eaLnBrk="0" fontAlgn="base" hangingPunct="0">
              <a:spcBef>
                <a:spcPts val="600"/>
              </a:spcBef>
              <a:spcAft>
                <a:spcPct val="0"/>
              </a:spcAft>
              <a:buSzPct val="100000"/>
            </a:pPr>
            <a:r>
              <a:rPr lang="en-US" b="1" kern="0" dirty="0">
                <a:solidFill>
                  <a:srgbClr val="000000"/>
                </a:solidFill>
                <a:latin typeface="Arial"/>
                <a:cs typeface="Arial"/>
                <a:sym typeface="Gill Sans" pitchFamily="-106" charset="0"/>
              </a:rPr>
              <a:t>SC1 = 48 ksi     </a:t>
            </a:r>
            <a:r>
              <a:rPr lang="en-US" b="1" kern="0" dirty="0" smtClean="0">
                <a:solidFill>
                  <a:srgbClr val="000000"/>
                </a:solidFill>
                <a:latin typeface="Arial"/>
                <a:cs typeface="Arial"/>
                <a:sym typeface="Gill Sans" pitchFamily="-106" charset="0"/>
              </a:rPr>
              <a:t>M.S. </a:t>
            </a:r>
            <a:r>
              <a:rPr lang="en-US" b="1" kern="0" dirty="0">
                <a:solidFill>
                  <a:srgbClr val="000000"/>
                </a:solidFill>
                <a:latin typeface="Arial"/>
                <a:cs typeface="Arial"/>
                <a:sym typeface="Gill Sans" pitchFamily="-106" charset="0"/>
              </a:rPr>
              <a:t>= </a:t>
            </a:r>
            <a:r>
              <a:rPr lang="en-US" b="1" kern="0" dirty="0" smtClean="0">
                <a:solidFill>
                  <a:srgbClr val="000000"/>
                </a:solidFill>
                <a:latin typeface="Arial"/>
                <a:cs typeface="Arial"/>
                <a:sym typeface="Gill Sans" pitchFamily="-106" charset="0"/>
              </a:rPr>
              <a:t>(48/11.1/4)-1 = </a:t>
            </a:r>
            <a:r>
              <a:rPr lang="en-US" b="1" u="sng" kern="0" dirty="0" smtClean="0">
                <a:solidFill>
                  <a:srgbClr val="00B050"/>
                </a:solidFill>
                <a:latin typeface="Arial"/>
                <a:cs typeface="Arial"/>
                <a:sym typeface="Gill Sans" pitchFamily="-106" charset="0"/>
              </a:rPr>
              <a:t>0.1</a:t>
            </a:r>
            <a:endParaRPr lang="en-US" b="1" u="sng" kern="0" dirty="0">
              <a:solidFill>
                <a:srgbClr val="00B050"/>
              </a:solidFill>
              <a:latin typeface="Arial"/>
              <a:cs typeface="Arial"/>
              <a:sym typeface="Gill Sans" pitchFamily="-106" charset="0"/>
            </a:endParaRPr>
          </a:p>
          <a:p>
            <a:pPr marL="969963" lvl="1" indent="-2286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Font typeface="Wingdings" pitchFamily="2" charset="2"/>
              <a:buChar char="Ø"/>
              <a:defRPr/>
            </a:pPr>
            <a:r>
              <a:rPr lang="en-US" b="1" kern="0" dirty="0">
                <a:solidFill>
                  <a:srgbClr val="000000"/>
                </a:solidFill>
                <a:latin typeface="Arial"/>
                <a:cs typeface="Arial"/>
                <a:sym typeface="Gill Sans" pitchFamily="-106" charset="0"/>
              </a:rPr>
              <a:t>2) Net-tension</a:t>
            </a:r>
          </a:p>
          <a:p>
            <a:pPr marL="1427163" lvl="2" indent="-228600" eaLnBrk="0" fontAlgn="base" hangingPunct="0">
              <a:spcBef>
                <a:spcPts val="600"/>
              </a:spcBef>
              <a:spcAft>
                <a:spcPct val="0"/>
              </a:spcAft>
              <a:buSzPct val="100000"/>
            </a:pPr>
            <a:r>
              <a:rPr lang="el-GR" b="1" kern="0" dirty="0">
                <a:solidFill>
                  <a:srgbClr val="000000"/>
                </a:solidFill>
                <a:latin typeface="Arial"/>
                <a:cs typeface="Arial"/>
                <a:sym typeface="Gill Sans" pitchFamily="-106" charset="0"/>
              </a:rPr>
              <a:t>σ</a:t>
            </a:r>
            <a:r>
              <a:rPr lang="en-US" b="1" kern="0" dirty="0">
                <a:solidFill>
                  <a:srgbClr val="000000"/>
                </a:solidFill>
                <a:latin typeface="Arial"/>
                <a:cs typeface="Arial"/>
                <a:sym typeface="Gill Sans" pitchFamily="-106" charset="0"/>
              </a:rPr>
              <a:t> = F/(w-d)t   =  200/(7.5-3)6 = 7.4 ksi</a:t>
            </a:r>
          </a:p>
          <a:p>
            <a:pPr marL="1427163" lvl="2" indent="-228600" eaLnBrk="0" fontAlgn="base" hangingPunct="0">
              <a:spcBef>
                <a:spcPts val="600"/>
              </a:spcBef>
              <a:spcAft>
                <a:spcPct val="0"/>
              </a:spcAft>
              <a:buSzPct val="100000"/>
            </a:pPr>
            <a:r>
              <a:rPr lang="en-US" b="1" kern="0" dirty="0">
                <a:solidFill>
                  <a:srgbClr val="000000"/>
                </a:solidFill>
                <a:latin typeface="Arial"/>
                <a:cs typeface="Arial"/>
                <a:sym typeface="Gill Sans" pitchFamily="-106" charset="0"/>
              </a:rPr>
              <a:t>ST1 = 53 ksi     </a:t>
            </a:r>
            <a:r>
              <a:rPr lang="en-US" b="1" kern="0" dirty="0" smtClean="0">
                <a:solidFill>
                  <a:srgbClr val="000000"/>
                </a:solidFill>
                <a:latin typeface="Arial"/>
                <a:cs typeface="Arial"/>
                <a:sym typeface="Gill Sans" pitchFamily="-106" charset="0"/>
              </a:rPr>
              <a:t>M.S. </a:t>
            </a:r>
            <a:r>
              <a:rPr lang="en-US" b="1" kern="0" dirty="0">
                <a:solidFill>
                  <a:srgbClr val="000000"/>
                </a:solidFill>
                <a:latin typeface="Arial"/>
                <a:cs typeface="Arial"/>
                <a:sym typeface="Gill Sans" pitchFamily="-106" charset="0"/>
              </a:rPr>
              <a:t>= </a:t>
            </a:r>
            <a:r>
              <a:rPr lang="en-US" b="1" kern="0" dirty="0" smtClean="0">
                <a:solidFill>
                  <a:srgbClr val="000000"/>
                </a:solidFill>
                <a:latin typeface="Arial"/>
                <a:cs typeface="Arial"/>
                <a:sym typeface="Gill Sans" pitchFamily="-106" charset="0"/>
              </a:rPr>
              <a:t>(53/7.4/4)-1 = </a:t>
            </a:r>
            <a:r>
              <a:rPr lang="en-US" b="1" u="sng" kern="0" dirty="0" smtClean="0">
                <a:solidFill>
                  <a:srgbClr val="00B050"/>
                </a:solidFill>
                <a:latin typeface="Arial"/>
                <a:cs typeface="Arial"/>
                <a:sym typeface="Gill Sans" pitchFamily="-106" charset="0"/>
              </a:rPr>
              <a:t>0.8</a:t>
            </a:r>
            <a:endParaRPr lang="en-US" b="1" u="sng" kern="0" dirty="0">
              <a:solidFill>
                <a:srgbClr val="00B050"/>
              </a:solidFill>
              <a:latin typeface="Arial"/>
              <a:cs typeface="Arial"/>
              <a:sym typeface="Gill Sans" pitchFamily="-106" charset="0"/>
            </a:endParaRPr>
          </a:p>
          <a:p>
            <a:pPr marL="969963" lvl="1" indent="-2286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Font typeface="Wingdings" pitchFamily="2" charset="2"/>
              <a:buChar char="Ø"/>
              <a:defRPr/>
            </a:pPr>
            <a:r>
              <a:rPr lang="en-US" b="1" kern="0" dirty="0">
                <a:solidFill>
                  <a:srgbClr val="000000"/>
                </a:solidFill>
                <a:latin typeface="Arial"/>
                <a:cs typeface="Arial"/>
                <a:sym typeface="Gill Sans" pitchFamily="-106" charset="0"/>
              </a:rPr>
              <a:t>3) Wedge-type splitting</a:t>
            </a:r>
          </a:p>
          <a:p>
            <a:pPr marL="969963" lvl="1" indent="-228600" eaLnBrk="0" fontAlgn="base" hangingPunct="0">
              <a:spcBef>
                <a:spcPts val="600"/>
              </a:spcBef>
              <a:spcAft>
                <a:spcPct val="0"/>
              </a:spcAft>
              <a:buSzPct val="100000"/>
            </a:pPr>
            <a:r>
              <a:rPr lang="en-US" b="1" kern="0" dirty="0">
                <a:solidFill>
                  <a:srgbClr val="000000"/>
                </a:solidFill>
                <a:latin typeface="Arial"/>
                <a:cs typeface="Arial"/>
                <a:sym typeface="Gill Sans" pitchFamily="-106" charset="0"/>
              </a:rPr>
              <a:t>         </a:t>
            </a:r>
            <a:r>
              <a:rPr lang="el-GR" b="1" kern="0" dirty="0">
                <a:solidFill>
                  <a:srgbClr val="000000"/>
                </a:solidFill>
                <a:latin typeface="Arial"/>
                <a:cs typeface="Arial"/>
                <a:sym typeface="Gill Sans" pitchFamily="-106" charset="0"/>
              </a:rPr>
              <a:t>σ</a:t>
            </a:r>
            <a:r>
              <a:rPr lang="en-US" b="1" kern="0" dirty="0">
                <a:solidFill>
                  <a:srgbClr val="000000"/>
                </a:solidFill>
                <a:latin typeface="Arial"/>
                <a:cs typeface="Arial"/>
                <a:sym typeface="Gill Sans" pitchFamily="-106" charset="0"/>
              </a:rPr>
              <a:t> = 2F/(2e-d)t   = 2(200)/(2(12)-3)6 = 3.2 ksi</a:t>
            </a:r>
          </a:p>
          <a:p>
            <a:pPr marL="969963" lvl="1" indent="-228600" eaLnBrk="0" fontAlgn="base" hangingPunct="0">
              <a:spcBef>
                <a:spcPts val="600"/>
              </a:spcBef>
              <a:spcAft>
                <a:spcPct val="0"/>
              </a:spcAft>
              <a:buSzPct val="100000"/>
            </a:pPr>
            <a:r>
              <a:rPr lang="en-US" b="1" kern="0" dirty="0">
                <a:solidFill>
                  <a:srgbClr val="000000"/>
                </a:solidFill>
                <a:latin typeface="Arial"/>
                <a:cs typeface="Arial"/>
                <a:sym typeface="Gill Sans" pitchFamily="-106" charset="0"/>
              </a:rPr>
              <a:t>          SC2 = 24 ksi     </a:t>
            </a:r>
            <a:r>
              <a:rPr lang="en-US" b="1" kern="0" dirty="0" smtClean="0">
                <a:solidFill>
                  <a:srgbClr val="000000"/>
                </a:solidFill>
                <a:latin typeface="Arial"/>
                <a:cs typeface="Arial"/>
                <a:sym typeface="Gill Sans" pitchFamily="-106" charset="0"/>
              </a:rPr>
              <a:t>M.S. </a:t>
            </a:r>
            <a:r>
              <a:rPr lang="en-US" b="1" kern="0" dirty="0">
                <a:solidFill>
                  <a:srgbClr val="000000"/>
                </a:solidFill>
                <a:latin typeface="Arial"/>
                <a:cs typeface="Arial"/>
                <a:sym typeface="Gill Sans" pitchFamily="-106" charset="0"/>
              </a:rPr>
              <a:t>= </a:t>
            </a:r>
            <a:r>
              <a:rPr lang="en-US" b="1" kern="0" dirty="0" smtClean="0">
                <a:solidFill>
                  <a:srgbClr val="000000"/>
                </a:solidFill>
                <a:latin typeface="Arial"/>
                <a:cs typeface="Arial"/>
                <a:sym typeface="Gill Sans" pitchFamily="-106" charset="0"/>
              </a:rPr>
              <a:t>(24/3.2/4)-1 = </a:t>
            </a:r>
            <a:r>
              <a:rPr lang="en-US" b="1" u="sng" kern="0" dirty="0" smtClean="0">
                <a:solidFill>
                  <a:srgbClr val="00B050"/>
                </a:solidFill>
                <a:latin typeface="Arial"/>
                <a:cs typeface="Arial"/>
                <a:sym typeface="Gill Sans" pitchFamily="-106" charset="0"/>
              </a:rPr>
              <a:t>0.9</a:t>
            </a:r>
            <a:endParaRPr lang="en-US" b="1" u="sng" kern="0" dirty="0">
              <a:solidFill>
                <a:srgbClr val="00B050"/>
              </a:solidFill>
              <a:latin typeface="Arial"/>
              <a:cs typeface="Arial"/>
              <a:sym typeface="Gill Sans" pitchFamily="-106" charset="0"/>
            </a:endParaRPr>
          </a:p>
          <a:p>
            <a:pPr marL="969963" lvl="1" indent="-2286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Font typeface="Wingdings" pitchFamily="2" charset="2"/>
              <a:buChar char="Ø"/>
              <a:defRPr/>
            </a:pPr>
            <a:r>
              <a:rPr lang="en-US" b="1" kern="0" dirty="0">
                <a:solidFill>
                  <a:srgbClr val="000000"/>
                </a:solidFill>
                <a:latin typeface="Arial"/>
                <a:cs typeface="Arial"/>
                <a:sym typeface="Gill Sans" pitchFamily="-106" charset="0"/>
              </a:rPr>
              <a:t>4) Shear-out</a:t>
            </a:r>
          </a:p>
          <a:p>
            <a:pPr marL="969963" lvl="1" indent="-228600" eaLnBrk="0" fontAlgn="base" hangingPunct="0">
              <a:spcBef>
                <a:spcPts val="600"/>
              </a:spcBef>
              <a:spcAft>
                <a:spcPct val="0"/>
              </a:spcAft>
              <a:buSzPct val="100000"/>
            </a:pPr>
            <a:r>
              <a:rPr lang="en-US" b="1" kern="0" dirty="0">
                <a:solidFill>
                  <a:srgbClr val="000000"/>
                </a:solidFill>
                <a:latin typeface="Arial"/>
                <a:cs typeface="Arial"/>
                <a:sym typeface="Gill Sans" pitchFamily="-106" charset="0"/>
              </a:rPr>
              <a:t>        </a:t>
            </a:r>
            <a:r>
              <a:rPr lang="el-GR" b="1" kern="0" dirty="0">
                <a:solidFill>
                  <a:srgbClr val="000000"/>
                </a:solidFill>
                <a:latin typeface="Arial"/>
                <a:cs typeface="Arial"/>
                <a:sym typeface="Gill Sans" pitchFamily="-106" charset="0"/>
              </a:rPr>
              <a:t>σ</a:t>
            </a:r>
            <a:r>
              <a:rPr lang="en-US" b="1" kern="0" dirty="0">
                <a:solidFill>
                  <a:srgbClr val="000000"/>
                </a:solidFill>
                <a:latin typeface="Arial"/>
                <a:cs typeface="Arial"/>
                <a:sym typeface="Gill Sans" pitchFamily="-106" charset="0"/>
              </a:rPr>
              <a:t> = F/2et  = 200/2(12)6 = 1.4 ksi</a:t>
            </a:r>
          </a:p>
          <a:p>
            <a:pPr marL="969963" lvl="1" indent="-228600" eaLnBrk="0" fontAlgn="base" hangingPunct="0">
              <a:spcBef>
                <a:spcPts val="600"/>
              </a:spcBef>
              <a:spcAft>
                <a:spcPct val="0"/>
              </a:spcAft>
              <a:buSzPct val="100000"/>
            </a:pPr>
            <a:r>
              <a:rPr lang="en-US" b="1" kern="0" dirty="0">
                <a:solidFill>
                  <a:srgbClr val="000000"/>
                </a:solidFill>
                <a:latin typeface="Arial"/>
                <a:cs typeface="Arial"/>
                <a:sym typeface="Gill Sans" pitchFamily="-106" charset="0"/>
              </a:rPr>
              <a:t>          SC2 = 24 ksi     </a:t>
            </a:r>
            <a:r>
              <a:rPr lang="en-US" b="1" kern="0" dirty="0" smtClean="0">
                <a:solidFill>
                  <a:srgbClr val="000000"/>
                </a:solidFill>
                <a:latin typeface="Arial"/>
                <a:cs typeface="Arial"/>
                <a:sym typeface="Gill Sans" pitchFamily="-106" charset="0"/>
              </a:rPr>
              <a:t>M.S. =  (24/1.4/4)-1 = </a:t>
            </a:r>
            <a:r>
              <a:rPr lang="en-US" b="1" u="sng" kern="0" dirty="0" smtClean="0">
                <a:solidFill>
                  <a:srgbClr val="00B050"/>
                </a:solidFill>
                <a:latin typeface="Arial"/>
                <a:cs typeface="Arial"/>
                <a:sym typeface="Gill Sans" pitchFamily="-106" charset="0"/>
              </a:rPr>
              <a:t>3.2</a:t>
            </a:r>
            <a:endParaRPr lang="en-US" b="1" u="sng" kern="0" dirty="0">
              <a:solidFill>
                <a:srgbClr val="00B050"/>
              </a:solidFill>
              <a:latin typeface="Arial"/>
              <a:cs typeface="Arial"/>
              <a:sym typeface="Gill Sans" pitchFamily="-106" charset="0"/>
            </a:endParaRPr>
          </a:p>
          <a:p>
            <a:pPr marL="969963" lvl="1" indent="-2286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Font typeface="Wingdings" pitchFamily="2" charset="2"/>
              <a:buChar char="Ø"/>
              <a:defRPr/>
            </a:pPr>
            <a:r>
              <a:rPr lang="en-US" b="1" kern="0" dirty="0">
                <a:solidFill>
                  <a:srgbClr val="000000"/>
                </a:solidFill>
                <a:latin typeface="Arial"/>
                <a:cs typeface="Arial"/>
                <a:sym typeface="Gill Sans" pitchFamily="-106" charset="0"/>
              </a:rPr>
              <a:t>5) Tension with shear-out</a:t>
            </a:r>
          </a:p>
          <a:p>
            <a:pPr marL="969963" lvl="1" indent="-2286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r>
              <a:rPr lang="en-US" b="1" kern="0" dirty="0">
                <a:solidFill>
                  <a:srgbClr val="000000"/>
                </a:solidFill>
                <a:latin typeface="Arial"/>
                <a:cs typeface="Arial"/>
                <a:sym typeface="Gill Sans" pitchFamily="-106" charset="0"/>
              </a:rPr>
              <a:t>     F = t[(w-d)ST1 +2eS12]/2</a:t>
            </a:r>
          </a:p>
          <a:p>
            <a:pPr marL="969963" lvl="1" indent="-2286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r>
              <a:rPr lang="en-US" b="1" kern="0" dirty="0">
                <a:solidFill>
                  <a:srgbClr val="000000"/>
                </a:solidFill>
                <a:latin typeface="Arial"/>
                <a:cs typeface="Arial"/>
                <a:sym typeface="Gill Sans" pitchFamily="-106" charset="0"/>
              </a:rPr>
              <a:t>        =  6[(4.5)53 + 2(12)6.0]/2  = 1,148 kips</a:t>
            </a:r>
          </a:p>
          <a:p>
            <a:pPr marL="969963" lvl="1" indent="-2286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r>
              <a:rPr lang="en-US" b="1" kern="0" dirty="0">
                <a:solidFill>
                  <a:srgbClr val="000000"/>
                </a:solidFill>
                <a:latin typeface="Arial"/>
                <a:cs typeface="Arial"/>
                <a:sym typeface="Gill Sans" pitchFamily="-106" charset="0"/>
              </a:rPr>
              <a:t>     </a:t>
            </a:r>
            <a:r>
              <a:rPr lang="en-US" b="1" kern="0" dirty="0" smtClean="0">
                <a:solidFill>
                  <a:srgbClr val="000000"/>
                </a:solidFill>
                <a:latin typeface="Arial"/>
                <a:cs typeface="Arial"/>
                <a:sym typeface="Gill Sans" pitchFamily="-106" charset="0"/>
              </a:rPr>
              <a:t>M.S. </a:t>
            </a:r>
            <a:r>
              <a:rPr lang="en-US" b="1" kern="0" dirty="0">
                <a:solidFill>
                  <a:srgbClr val="000000"/>
                </a:solidFill>
                <a:latin typeface="Arial"/>
                <a:cs typeface="Arial"/>
                <a:sym typeface="Gill Sans" pitchFamily="-106" charset="0"/>
              </a:rPr>
              <a:t>= </a:t>
            </a:r>
            <a:r>
              <a:rPr lang="en-US" b="1" kern="0" dirty="0" smtClean="0">
                <a:solidFill>
                  <a:srgbClr val="000000"/>
                </a:solidFill>
                <a:latin typeface="Arial"/>
                <a:cs typeface="Arial"/>
                <a:sym typeface="Gill Sans" pitchFamily="-106" charset="0"/>
              </a:rPr>
              <a:t>(1,148/200/4)-1 </a:t>
            </a:r>
            <a:r>
              <a:rPr lang="en-US" b="1" kern="0" dirty="0">
                <a:solidFill>
                  <a:srgbClr val="000000"/>
                </a:solidFill>
                <a:latin typeface="Arial"/>
                <a:cs typeface="Arial"/>
                <a:sym typeface="Gill Sans" pitchFamily="-106" charset="0"/>
              </a:rPr>
              <a:t>= </a:t>
            </a:r>
            <a:r>
              <a:rPr lang="en-US" b="1" u="sng" kern="0" dirty="0" smtClean="0">
                <a:solidFill>
                  <a:srgbClr val="00B050"/>
                </a:solidFill>
                <a:latin typeface="Arial"/>
                <a:cs typeface="Arial"/>
                <a:sym typeface="Gill Sans" pitchFamily="-106" charset="0"/>
              </a:rPr>
              <a:t>0.4</a:t>
            </a:r>
            <a:endParaRPr lang="en-US" b="1" u="sng" kern="0" dirty="0">
              <a:solidFill>
                <a:srgbClr val="00B050"/>
              </a:solidFill>
              <a:latin typeface="Arial"/>
              <a:cs typeface="Arial"/>
              <a:sym typeface="Gill Sans" pitchFamily="-10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724400"/>
            <a:ext cx="472845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762000"/>
          </a:xfrm>
        </p:spPr>
        <p:txBody>
          <a:bodyPr/>
          <a:lstStyle/>
          <a:p>
            <a:r>
              <a:rPr lang="en-US" dirty="0" smtClean="0"/>
              <a:t>Pass Through Spar Concept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Objective: Reduce the cost and weight of the blades and the rotor hub</a:t>
            </a:r>
          </a:p>
          <a:p>
            <a:r>
              <a:rPr lang="en-US" dirty="0" smtClean="0"/>
              <a:t>Pass Through Spar Concept:</a:t>
            </a:r>
          </a:p>
          <a:p>
            <a:pPr lvl="1"/>
            <a:r>
              <a:rPr lang="en-US" dirty="0" smtClean="0"/>
              <a:t>Potential to dramatically reduce cost and weight</a:t>
            </a:r>
          </a:p>
          <a:p>
            <a:pPr lvl="1"/>
            <a:r>
              <a:rPr lang="en-US" dirty="0" smtClean="0"/>
              <a:t>Initial geometry development of a blade design with a through-the-hub spar</a:t>
            </a:r>
          </a:p>
          <a:p>
            <a:pPr lvl="1"/>
            <a:r>
              <a:rPr lang="en-US" dirty="0" smtClean="0"/>
              <a:t>Concurrent work with the preliminary hydrodynamic analysis of a turbine with a </a:t>
            </a:r>
            <a:r>
              <a:rPr lang="en-US" dirty="0" err="1" smtClean="0"/>
              <a:t>hydrodynamically</a:t>
            </a:r>
            <a:r>
              <a:rPr lang="en-US" dirty="0" smtClean="0"/>
              <a:t>-optimum shaft rate and a 1,000 kW rated power out of the generator</a:t>
            </a:r>
          </a:p>
          <a:p>
            <a:r>
              <a:rPr lang="en-US" dirty="0" smtClean="0"/>
              <a:t>Updated loads and FOS</a:t>
            </a:r>
          </a:p>
          <a:p>
            <a:pPr lvl="1"/>
            <a:r>
              <a:rPr lang="en-US" dirty="0" smtClean="0"/>
              <a:t>Potential to dramatically reduce cost and weight</a:t>
            </a:r>
          </a:p>
          <a:p>
            <a:pPr lvl="1"/>
            <a:r>
              <a:rPr lang="en-US" dirty="0" smtClean="0"/>
              <a:t>Extraction of loads at 1.6 m/sec rather than at 2.0 m/sec</a:t>
            </a:r>
          </a:p>
          <a:p>
            <a:pPr lvl="1"/>
            <a:r>
              <a:rPr lang="en-US" dirty="0" smtClean="0"/>
              <a:t>New cost-effective material (e-glass composite, metal, or hybrid)</a:t>
            </a:r>
          </a:p>
          <a:p>
            <a:pPr lvl="2"/>
            <a:r>
              <a:rPr lang="en-US" dirty="0" smtClean="0"/>
              <a:t>Removal of carbon-composite material</a:t>
            </a:r>
            <a:endParaRPr lang="en-US" dirty="0"/>
          </a:p>
        </p:txBody>
      </p:sp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762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Pass-through spar design is feasible</a:t>
            </a:r>
          </a:p>
          <a:p>
            <a:pPr lvl="1"/>
            <a:r>
              <a:rPr lang="en-US" dirty="0" smtClean="0"/>
              <a:t>Preliminary calculations indicate positive margins of safety for the composite laminate and the screws at the joints</a:t>
            </a:r>
          </a:p>
          <a:p>
            <a:r>
              <a:rPr lang="en-US" dirty="0" smtClean="0"/>
              <a:t>Wet weight savings of 83,000 kg compared to PDR concept</a:t>
            </a:r>
          </a:p>
          <a:p>
            <a:r>
              <a:rPr lang="en-US" dirty="0" smtClean="0"/>
              <a:t>Cost savings of $1.6M compared to PDR concept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AC9A-66B4-414B-90D4-8257C40496DE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Bolt-on spar analyses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228600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Bolt on Spar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Attachment Analysis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Barrel Nut/Bonded Insert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6629400" cy="762000"/>
          </a:xfrm>
        </p:spPr>
        <p:txBody>
          <a:bodyPr/>
          <a:lstStyle/>
          <a:p>
            <a:r>
              <a:rPr lang="en-US" sz="2800" dirty="0" smtClean="0"/>
              <a:t>Bolt-on spar analysis (1.6 m/s loads)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4038600" cy="51053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Global model developed</a:t>
            </a:r>
          </a:p>
          <a:p>
            <a:pPr lvl="1"/>
            <a:r>
              <a:rPr lang="en-US" dirty="0" smtClean="0"/>
              <a:t>Rectangular spar section: 7 ft. by 3 ft. X 6 inch wall</a:t>
            </a:r>
          </a:p>
          <a:p>
            <a:pPr lvl="1"/>
            <a:r>
              <a:rPr lang="en-US" dirty="0" smtClean="0"/>
              <a:t>Uses 32 three inch diameter inserts (screws)</a:t>
            </a:r>
          </a:p>
          <a:p>
            <a:r>
              <a:rPr lang="en-US" dirty="0" smtClean="0"/>
              <a:t> Loads on spar based on a flange located at a radius of 3.5 ft</a:t>
            </a:r>
          </a:p>
          <a:p>
            <a:pPr lvl="1"/>
            <a:r>
              <a:rPr lang="en-US" dirty="0" smtClean="0"/>
              <a:t>Loads corresponding to flow velocity of 1.6 m/s applied to end of 150 inch spar: </a:t>
            </a:r>
          </a:p>
          <a:p>
            <a:pPr lvl="2"/>
            <a:r>
              <a:rPr lang="en-US" dirty="0" smtClean="0"/>
              <a:t>Axial force: 147,200 lbs, moment: 48,000,000 in-lbs</a:t>
            </a:r>
          </a:p>
          <a:p>
            <a:pPr lvl="2"/>
            <a:r>
              <a:rPr lang="en-US" dirty="0" smtClean="0"/>
              <a:t>Transverse force: 10,760 lbs, moment: 3,200,000 in-lbs</a:t>
            </a:r>
          </a:p>
          <a:p>
            <a:r>
              <a:rPr lang="en-US" dirty="0" smtClean="0"/>
              <a:t>Determined maximum screw tensile load and contact pressure.  Determined if joint separates</a:t>
            </a:r>
          </a:p>
          <a:p>
            <a:pPr lvl="1"/>
            <a:r>
              <a:rPr lang="en-US" dirty="0" smtClean="0"/>
              <a:t>No preload</a:t>
            </a:r>
          </a:p>
          <a:p>
            <a:pPr lvl="1"/>
            <a:r>
              <a:rPr lang="en-US" dirty="0" smtClean="0"/>
              <a:t>Preload for grade 2 screw</a:t>
            </a:r>
          </a:p>
          <a:p>
            <a:pPr lvl="1"/>
            <a:r>
              <a:rPr lang="en-US" dirty="0" smtClean="0"/>
              <a:t>Preload for grade 8 screw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AC9A-66B4-414B-90D4-8257C40496DE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093352"/>
            <a:ext cx="295031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105400" y="2236352"/>
            <a:ext cx="106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Fixed rigid surface</a:t>
            </a:r>
            <a:endParaRPr lang="en-US" sz="1100" b="1" dirty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5791200" y="2464952"/>
            <a:ext cx="152400" cy="228600"/>
          </a:xfrm>
          <a:prstGeom prst="straightConnector1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334000" y="3226952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“screws” with restraints on end</a:t>
            </a:r>
            <a:endParaRPr lang="en-US" sz="1100" b="1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6400800" y="3150752"/>
            <a:ext cx="228600" cy="152400"/>
          </a:xfrm>
          <a:prstGeom prst="straightConnector1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638800" y="1398152"/>
            <a:ext cx="106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Glass/epoxy spar</a:t>
            </a:r>
            <a:endParaRPr lang="en-US" sz="1100" b="1" dirty="0">
              <a:solidFill>
                <a:srgbClr val="00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6248400" y="1702952"/>
            <a:ext cx="304800" cy="228600"/>
          </a:xfrm>
          <a:prstGeom prst="straightConnector1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772400" y="1093352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Loads applied at end of spar</a:t>
            </a:r>
            <a:endParaRPr lang="en-US" sz="1100" b="1" dirty="0">
              <a:solidFill>
                <a:srgbClr val="000000"/>
              </a:solidFill>
            </a:endParaRPr>
          </a:p>
        </p:txBody>
      </p:sp>
      <p:cxnSp>
        <p:nvCxnSpPr>
          <p:cNvPr id="21" name="Straight Arrow Connector 20"/>
          <p:cNvCxnSpPr>
            <a:stCxn id="20" idx="1"/>
          </p:cNvCxnSpPr>
          <p:nvPr/>
        </p:nvCxnSpPr>
        <p:spPr bwMode="auto">
          <a:xfrm flipH="1">
            <a:off x="7391400" y="1308796"/>
            <a:ext cx="381000" cy="89356"/>
          </a:xfrm>
          <a:prstGeom prst="straightConnector1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7696200" y="2160152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Contact between spar and rigid surface</a:t>
            </a:r>
            <a:endParaRPr lang="en-US" sz="1100" b="1" dirty="0">
              <a:solidFill>
                <a:srgbClr val="000000"/>
              </a:solidFill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379352"/>
            <a:ext cx="1219200" cy="58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3498" y="4800600"/>
            <a:ext cx="5490501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AC9A-66B4-414B-90D4-8257C40496DE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990600"/>
            <a:ext cx="295031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auto">
          <a:xfrm rot="1025975">
            <a:off x="6632232" y="2366624"/>
            <a:ext cx="113478" cy="554632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sym typeface="Gill Sans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4837" y="914400"/>
            <a:ext cx="12791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971800"/>
            <a:ext cx="1413249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7406" y="3276600"/>
            <a:ext cx="1890712" cy="139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 bwMode="auto">
          <a:xfrm>
            <a:off x="6188242" y="4299284"/>
            <a:ext cx="152400" cy="1524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sym typeface="Gill Sans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6400800" y="4114800"/>
            <a:ext cx="609600" cy="228600"/>
          </a:xfrm>
          <a:prstGeom prst="straightConnector1">
            <a:avLst/>
          </a:prstGeom>
          <a:blipFill dpi="0" rotWithShape="0">
            <a:blip r:embed="rId6" cstate="print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7777006" y="4038600"/>
            <a:ext cx="304800" cy="838200"/>
          </a:xfrm>
          <a:prstGeom prst="straightConnector1">
            <a:avLst/>
          </a:prstGeom>
          <a:blipFill dpi="0" rotWithShape="0">
            <a:blip r:embed="rId6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6862606" y="4800600"/>
            <a:ext cx="2281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Adhesive layer (0.04 </a:t>
            </a:r>
            <a:r>
              <a:rPr lang="en-US" sz="1400" b="1" dirty="0" err="1" smtClean="0">
                <a:solidFill>
                  <a:srgbClr val="000000"/>
                </a:solidFill>
              </a:rPr>
              <a:t>thk</a:t>
            </a:r>
            <a:r>
              <a:rPr lang="en-US" sz="1400" b="1" dirty="0" smtClean="0">
                <a:solidFill>
                  <a:srgbClr val="000000"/>
                </a:solidFill>
              </a:rPr>
              <a:t>)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62600" y="48006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Metal insert</a:t>
            </a:r>
            <a:endParaRPr lang="en-US" sz="1400" b="1" dirty="0">
              <a:solidFill>
                <a:srgbClr val="00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5943600" y="4724400"/>
            <a:ext cx="152400" cy="152400"/>
          </a:xfrm>
          <a:prstGeom prst="straightConnector1">
            <a:avLst/>
          </a:prstGeom>
          <a:blipFill dpi="0" rotWithShape="0">
            <a:blip r:embed="rId6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5257800" cy="5638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Sub model developed for a section of the spar with a single screw</a:t>
            </a:r>
          </a:p>
          <a:p>
            <a:pPr lvl="1"/>
            <a:r>
              <a:rPr lang="en-US" dirty="0" smtClean="0"/>
              <a:t>Includes a metal insert and mounting plate, adhesive layer, and glass composite spar section</a:t>
            </a:r>
          </a:p>
          <a:p>
            <a:r>
              <a:rPr lang="en-US" dirty="0" smtClean="0"/>
              <a:t>Displacement restraints applied to top of model based on displacements from global model</a:t>
            </a:r>
          </a:p>
          <a:p>
            <a:pPr lvl="1"/>
            <a:r>
              <a:rPr lang="en-US" dirty="0" smtClean="0"/>
              <a:t>Based on 1.6 m/s loads</a:t>
            </a:r>
          </a:p>
          <a:p>
            <a:pPr lvl="1"/>
            <a:r>
              <a:rPr lang="en-US" dirty="0" smtClean="0"/>
              <a:t>Highest loaded screw in tension</a:t>
            </a:r>
          </a:p>
          <a:p>
            <a:r>
              <a:rPr lang="en-US" dirty="0" smtClean="0"/>
              <a:t>Six cases considered: </a:t>
            </a:r>
          </a:p>
          <a:p>
            <a:pPr lvl="1"/>
            <a:r>
              <a:rPr lang="en-US" dirty="0" smtClean="0"/>
              <a:t>No flange on insert</a:t>
            </a:r>
          </a:p>
          <a:p>
            <a:pPr lvl="2"/>
            <a:r>
              <a:rPr lang="en-US" dirty="0" smtClean="0"/>
              <a:t>no preload</a:t>
            </a:r>
          </a:p>
          <a:p>
            <a:pPr lvl="2"/>
            <a:r>
              <a:rPr lang="en-US" dirty="0" smtClean="0"/>
              <a:t>preload based on grade 2 screw</a:t>
            </a:r>
          </a:p>
          <a:p>
            <a:pPr lvl="2"/>
            <a:r>
              <a:rPr lang="en-US" dirty="0" smtClean="0"/>
              <a:t>preload based on grade 8 screw</a:t>
            </a:r>
          </a:p>
          <a:p>
            <a:pPr lvl="1"/>
            <a:r>
              <a:rPr lang="en-US" dirty="0" smtClean="0"/>
              <a:t>Flange on insert</a:t>
            </a:r>
          </a:p>
          <a:p>
            <a:pPr lvl="2"/>
            <a:r>
              <a:rPr lang="en-US" dirty="0" smtClean="0"/>
              <a:t>preload based on grade 8 screw</a:t>
            </a:r>
          </a:p>
          <a:p>
            <a:pPr lvl="2"/>
            <a:r>
              <a:rPr lang="en-US" dirty="0" smtClean="0"/>
              <a:t>preload based on grade 8 screw, reduced adhesive at top</a:t>
            </a:r>
          </a:p>
          <a:p>
            <a:pPr lvl="2"/>
            <a:r>
              <a:rPr lang="en-US" dirty="0" smtClean="0"/>
              <a:t>preload based on grade 8 screw, reduced adhesive at top and bottom</a:t>
            </a:r>
          </a:p>
          <a:p>
            <a:r>
              <a:rPr lang="en-US" dirty="0" smtClean="0"/>
              <a:t>Material properties used in the model</a:t>
            </a:r>
          </a:p>
          <a:p>
            <a:pPr lvl="1"/>
            <a:r>
              <a:rPr lang="en-US" sz="1900" dirty="0" smtClean="0"/>
              <a:t>Glass:</a:t>
            </a:r>
          </a:p>
          <a:p>
            <a:pPr lvl="2">
              <a:defRPr/>
            </a:pPr>
            <a:r>
              <a:rPr lang="en-US" sz="1700" dirty="0" err="1" smtClean="0"/>
              <a:t>Uni</a:t>
            </a:r>
            <a:r>
              <a:rPr lang="en-US" sz="1700" dirty="0" smtClean="0"/>
              <a:t> glass properties</a:t>
            </a:r>
          </a:p>
          <a:p>
            <a:pPr marL="1484313" lvl="3" indent="-112713">
              <a:defRPr/>
            </a:pPr>
            <a:r>
              <a:rPr lang="en-US" sz="1700" dirty="0" smtClean="0"/>
              <a:t>Wet, b-basis: E11 = 5.5 MSI, E22/E33 = 1.31 MSI, </a:t>
            </a:r>
          </a:p>
          <a:p>
            <a:pPr marL="1484313" lvl="3" indent="-112713">
              <a:defRPr/>
            </a:pPr>
            <a:r>
              <a:rPr lang="en-US" sz="1700" dirty="0" smtClean="0"/>
              <a:t>S11+ = 71.1 ksi, S11- = 64.4 ksi, S22+/S33+ = 5.0 ksi, S22-/S33- = 52.5 ksi</a:t>
            </a:r>
          </a:p>
          <a:p>
            <a:pPr lvl="2">
              <a:defRPr/>
            </a:pPr>
            <a:r>
              <a:rPr lang="en-US" sz="1700" dirty="0" smtClean="0"/>
              <a:t>Smeared quasi properties</a:t>
            </a:r>
          </a:p>
          <a:p>
            <a:pPr marL="1484313" lvl="3" indent="-112713">
              <a:defRPr/>
            </a:pPr>
            <a:r>
              <a:rPr lang="en-US" sz="1700" dirty="0" smtClean="0"/>
              <a:t>E11/E22 = 2.69 MSI, E33 = 1.4 MSI, </a:t>
            </a:r>
            <a:r>
              <a:rPr lang="en-US" sz="1700" dirty="0" err="1" smtClean="0"/>
              <a:t>Gxy</a:t>
            </a:r>
            <a:r>
              <a:rPr lang="en-US" sz="1700" dirty="0" smtClean="0"/>
              <a:t> = 1.0 MSI, </a:t>
            </a:r>
            <a:r>
              <a:rPr lang="en-US" sz="1700" dirty="0" err="1" smtClean="0"/>
              <a:t>Gxz</a:t>
            </a:r>
            <a:r>
              <a:rPr lang="en-US" sz="1700" dirty="0" smtClean="0"/>
              <a:t>/</a:t>
            </a:r>
            <a:r>
              <a:rPr lang="en-US" sz="1700" dirty="0" err="1" smtClean="0"/>
              <a:t>Gyz</a:t>
            </a:r>
            <a:r>
              <a:rPr lang="en-US" sz="1700" dirty="0" smtClean="0"/>
              <a:t> = 0.5 MSI</a:t>
            </a:r>
          </a:p>
          <a:p>
            <a:pPr lvl="1">
              <a:defRPr/>
            </a:pPr>
            <a:r>
              <a:rPr lang="en-US" sz="1900" dirty="0" smtClean="0"/>
              <a:t>Adhesive:</a:t>
            </a:r>
            <a:r>
              <a:rPr lang="en-US" sz="2000" dirty="0" smtClean="0"/>
              <a:t> elastic/perfectly plastic bilinear curve</a:t>
            </a:r>
            <a:endParaRPr lang="en-US" sz="1900" dirty="0" smtClean="0"/>
          </a:p>
          <a:p>
            <a:pPr lvl="2">
              <a:defRPr/>
            </a:pPr>
            <a:r>
              <a:rPr lang="en-US" sz="1700" dirty="0" smtClean="0"/>
              <a:t>E: 190 ksi, nu = 0.3</a:t>
            </a:r>
          </a:p>
          <a:p>
            <a:pPr lvl="2">
              <a:defRPr/>
            </a:pPr>
            <a:r>
              <a:rPr lang="en-US" sz="1700" dirty="0" smtClean="0"/>
              <a:t>Allowable </a:t>
            </a:r>
            <a:r>
              <a:rPr lang="en-US" sz="1700" dirty="0" err="1" smtClean="0"/>
              <a:t>Mises</a:t>
            </a:r>
            <a:r>
              <a:rPr lang="en-US" sz="1700" dirty="0" smtClean="0"/>
              <a:t> stress: 10.6 ksi, failure strain: 0.193 </a:t>
            </a:r>
          </a:p>
          <a:p>
            <a:pPr lvl="1">
              <a:defRPr/>
            </a:pPr>
            <a:r>
              <a:rPr lang="en-US" sz="1900" dirty="0" smtClean="0"/>
              <a:t>Steel</a:t>
            </a:r>
          </a:p>
          <a:p>
            <a:pPr lvl="2">
              <a:defRPr/>
            </a:pPr>
            <a:r>
              <a:rPr lang="en-US" sz="1700" dirty="0" smtClean="0"/>
              <a:t>E: 30,000 ksi, nu = 0.29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5410200" cy="762000"/>
          </a:xfrm>
        </p:spPr>
        <p:txBody>
          <a:bodyPr/>
          <a:lstStyle/>
          <a:p>
            <a:r>
              <a:rPr lang="en-US" sz="2400" dirty="0" smtClean="0"/>
              <a:t>Sub model setup – bonded insert</a:t>
            </a:r>
            <a:endParaRPr lang="en-US" sz="2400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6934200" y="2057400"/>
            <a:ext cx="990600" cy="381000"/>
          </a:xfrm>
          <a:prstGeom prst="straightConnector1">
            <a:avLst/>
          </a:prstGeom>
          <a:blipFill dpi="0" rotWithShape="0">
            <a:blip r:embed="rId6" cstate="print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5105400"/>
            <a:ext cx="212130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7696200" y="5943600"/>
            <a:ext cx="1066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Adhesive stress/strain curve</a:t>
            </a:r>
            <a:endParaRPr lang="en-US" sz="11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705600" cy="533400"/>
          </a:xfrm>
        </p:spPr>
        <p:txBody>
          <a:bodyPr/>
          <a:lstStyle/>
          <a:p>
            <a:r>
              <a:rPr lang="en-US" sz="2800" dirty="0" smtClean="0"/>
              <a:t>Sub models: Flanged and Un-flanged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AC9A-66B4-414B-90D4-8257C40496DE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" name="Group 19"/>
          <p:cNvGrpSpPr>
            <a:grpSpLocks noChangeAspect="1"/>
          </p:cNvGrpSpPr>
          <p:nvPr/>
        </p:nvGrpSpPr>
        <p:grpSpPr>
          <a:xfrm>
            <a:off x="4191000" y="2133600"/>
            <a:ext cx="4273626" cy="3886200"/>
            <a:chOff x="3962400" y="1981200"/>
            <a:chExt cx="4457084" cy="4053027"/>
          </a:xfrm>
        </p:grpSpPr>
        <p:pic>
          <p:nvPicPr>
            <p:cNvPr id="12299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2400" y="4800601"/>
              <a:ext cx="2209800" cy="123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8"/>
            <p:cNvGrpSpPr>
              <a:grpSpLocks noChangeAspect="1"/>
            </p:cNvGrpSpPr>
            <p:nvPr/>
          </p:nvGrpSpPr>
          <p:grpSpPr>
            <a:xfrm>
              <a:off x="4953000" y="1981200"/>
              <a:ext cx="3466484" cy="3244517"/>
              <a:chOff x="4114800" y="1692442"/>
              <a:chExt cx="4263475" cy="3990475"/>
            </a:xfrm>
          </p:grpSpPr>
          <p:pic>
            <p:nvPicPr>
              <p:cNvPr id="12290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8527"/>
              <a:stretch>
                <a:fillRect/>
              </a:stretch>
            </p:blipFill>
            <p:spPr bwMode="auto">
              <a:xfrm>
                <a:off x="4114800" y="1828800"/>
                <a:ext cx="2667000" cy="3348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91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895459" y="4387517"/>
                <a:ext cx="954278" cy="1295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92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2831"/>
              <a:stretch>
                <a:fillRect/>
              </a:stretch>
            </p:blipFill>
            <p:spPr bwMode="auto">
              <a:xfrm>
                <a:off x="6934200" y="1692442"/>
                <a:ext cx="1444075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93" name="Picture 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525126" y="3465095"/>
                <a:ext cx="798704" cy="99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" name="TextBox 9"/>
          <p:cNvSpPr txBox="1"/>
          <p:nvPr/>
        </p:nvSpPr>
        <p:spPr>
          <a:xfrm>
            <a:off x="4724400" y="6096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Flanged insert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7" name="Group 17"/>
          <p:cNvGrpSpPr>
            <a:grpSpLocks noChangeAspect="1"/>
          </p:cNvGrpSpPr>
          <p:nvPr/>
        </p:nvGrpSpPr>
        <p:grpSpPr>
          <a:xfrm>
            <a:off x="533400" y="2009374"/>
            <a:ext cx="3810000" cy="4086626"/>
            <a:chOff x="0" y="2057400"/>
            <a:chExt cx="4333561" cy="4648200"/>
          </a:xfrm>
        </p:grpSpPr>
        <p:pic>
          <p:nvPicPr>
            <p:cNvPr id="12298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5029200"/>
              <a:ext cx="2708031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14"/>
            <p:cNvGrpSpPr>
              <a:grpSpLocks noChangeAspect="1"/>
            </p:cNvGrpSpPr>
            <p:nvPr/>
          </p:nvGrpSpPr>
          <p:grpSpPr>
            <a:xfrm>
              <a:off x="1222360" y="2057400"/>
              <a:ext cx="3111201" cy="3048000"/>
              <a:chOff x="1295400" y="1752600"/>
              <a:chExt cx="3266761" cy="3200400"/>
            </a:xfrm>
          </p:grpSpPr>
          <p:pic>
            <p:nvPicPr>
              <p:cNvPr id="12294" name="Picture 6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r="10853"/>
              <a:stretch>
                <a:fillRect/>
              </a:stretch>
            </p:blipFill>
            <p:spPr bwMode="auto">
              <a:xfrm>
                <a:off x="1295400" y="1752600"/>
                <a:ext cx="2209800" cy="3162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95" name="Picture 7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919768" y="4038600"/>
                <a:ext cx="578768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96" name="Picture 8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352800" y="3352800"/>
                <a:ext cx="443429" cy="685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97" name="Picture 9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505200" y="1905000"/>
                <a:ext cx="1056961" cy="1457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6" name="TextBox 15"/>
          <p:cNvSpPr txBox="1"/>
          <p:nvPr/>
        </p:nvSpPr>
        <p:spPr>
          <a:xfrm>
            <a:off x="762000" y="6096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Un-flanged insert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91400" y="3886200"/>
            <a:ext cx="8130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Adhesive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81400" y="3581400"/>
            <a:ext cx="8130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Adhesive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7391400" cy="762000"/>
          </a:xfrm>
        </p:spPr>
        <p:txBody>
          <a:bodyPr/>
          <a:lstStyle/>
          <a:p>
            <a:r>
              <a:rPr lang="en-US" dirty="0" smtClean="0"/>
              <a:t>Flanged insert greatly reduces high stresses on spar and adhesive due to screw preload</a:t>
            </a:r>
            <a:endParaRPr lang="en-US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82000" cy="762000"/>
          </a:xfrm>
        </p:spPr>
        <p:txBody>
          <a:bodyPr/>
          <a:lstStyle/>
          <a:p>
            <a:r>
              <a:rPr lang="en-US" dirty="0" smtClean="0"/>
              <a:t>Barrel nut sub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147" y="1295400"/>
            <a:ext cx="4565253" cy="5029199"/>
          </a:xfrm>
        </p:spPr>
        <p:txBody>
          <a:bodyPr/>
          <a:lstStyle/>
          <a:p>
            <a:r>
              <a:rPr lang="en-US" dirty="0" smtClean="0"/>
              <a:t>Spar section with displacements applied based on global model results</a:t>
            </a:r>
          </a:p>
          <a:p>
            <a:r>
              <a:rPr lang="en-US" dirty="0" smtClean="0"/>
              <a:t>Steel barrel nut, screw, and base</a:t>
            </a:r>
          </a:p>
          <a:p>
            <a:r>
              <a:rPr lang="en-US" dirty="0" smtClean="0"/>
              <a:t>Contact defined for barrel nut/spar interaction and spar/base interaction</a:t>
            </a:r>
          </a:p>
          <a:p>
            <a:r>
              <a:rPr lang="en-US" dirty="0" smtClean="0"/>
              <a:t>Preload applied to screw in first load step</a:t>
            </a:r>
          </a:p>
          <a:p>
            <a:pPr lvl="1"/>
            <a:r>
              <a:rPr lang="en-US" dirty="0" smtClean="0"/>
              <a:t>Grade 2 and grade 8</a:t>
            </a:r>
          </a:p>
          <a:p>
            <a:r>
              <a:rPr lang="en-US" dirty="0" smtClean="0"/>
              <a:t>Spar displacements applied in second load step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AC9A-66B4-414B-90D4-8257C40496DE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95400"/>
            <a:ext cx="2467647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828800"/>
            <a:ext cx="151923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 bwMode="auto">
          <a:xfrm>
            <a:off x="5791200" y="2819400"/>
            <a:ext cx="228600" cy="0"/>
          </a:xfrm>
          <a:prstGeom prst="straightConnector1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6096000" y="3561347"/>
            <a:ext cx="32084" cy="172453"/>
          </a:xfrm>
          <a:prstGeom prst="straightConnector1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5867400" y="4953000"/>
            <a:ext cx="32084" cy="172453"/>
          </a:xfrm>
          <a:prstGeom prst="straightConnector1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543800" cy="762000"/>
          </a:xfrm>
        </p:spPr>
        <p:txBody>
          <a:bodyPr/>
          <a:lstStyle/>
          <a:p>
            <a:r>
              <a:rPr lang="en-US" dirty="0" smtClean="0"/>
              <a:t>Sub model results – 1.6 m/sec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990600"/>
            <a:ext cx="5105400" cy="5715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Bonded steel insert/stud</a:t>
            </a:r>
          </a:p>
          <a:p>
            <a:pPr lvl="1"/>
            <a:r>
              <a:rPr lang="en-US" dirty="0" smtClean="0"/>
              <a:t>Large tensile load on insert produced by bending moments on spar</a:t>
            </a:r>
          </a:p>
          <a:p>
            <a:pPr lvl="1"/>
            <a:r>
              <a:rPr lang="en-US" dirty="0" smtClean="0"/>
              <a:t>High screw preloads required to prevent spar from lifting off of mounting surface</a:t>
            </a:r>
          </a:p>
          <a:p>
            <a:pPr lvl="1"/>
            <a:r>
              <a:rPr lang="en-US" dirty="0" smtClean="0"/>
              <a:t>High screw preloads produce high stresses (and strains) in adhesive for un-flanged cases</a:t>
            </a:r>
          </a:p>
          <a:p>
            <a:pPr lvl="2"/>
            <a:r>
              <a:rPr lang="en-US" dirty="0" smtClean="0"/>
              <a:t>Adhesive fracture predicted</a:t>
            </a:r>
          </a:p>
          <a:p>
            <a:pPr lvl="1"/>
            <a:r>
              <a:rPr lang="en-US" dirty="0" smtClean="0"/>
              <a:t>Flange on insert prevents the preload reaction from significantly impacting the adhesive or composite</a:t>
            </a:r>
          </a:p>
          <a:p>
            <a:pPr lvl="1"/>
            <a:r>
              <a:rPr lang="en-US" dirty="0" smtClean="0"/>
              <a:t>For flanged cases, stress in adhesive is over 5 ksi during spar load application</a:t>
            </a:r>
          </a:p>
          <a:p>
            <a:pPr lvl="2"/>
            <a:r>
              <a:rPr lang="en-US" dirty="0" smtClean="0"/>
              <a:t>Margin of safety of less than 1 on adhesive failure</a:t>
            </a:r>
          </a:p>
          <a:p>
            <a:pPr lvl="1"/>
            <a:r>
              <a:rPr lang="en-US" dirty="0" smtClean="0"/>
              <a:t>Flanged insert results sensitive to adhesive placement</a:t>
            </a:r>
          </a:p>
          <a:p>
            <a:pPr lvl="2"/>
            <a:r>
              <a:rPr lang="en-US" dirty="0" smtClean="0"/>
              <a:t>Removal of top surface adhesive increases adhesive  maximum stress by over 60% and cuts composite margins of safety in half</a:t>
            </a:r>
          </a:p>
          <a:p>
            <a:pPr lvl="2"/>
            <a:r>
              <a:rPr lang="en-US" dirty="0" smtClean="0"/>
              <a:t>Removal of adhesive near bottom promotes a prying action on spar composite material</a:t>
            </a:r>
          </a:p>
          <a:p>
            <a:r>
              <a:rPr lang="en-US" dirty="0" smtClean="0"/>
              <a:t>Barrel nut </a:t>
            </a:r>
          </a:p>
          <a:p>
            <a:pPr lvl="1"/>
            <a:r>
              <a:rPr lang="en-US" dirty="0" smtClean="0"/>
              <a:t>High preload required to prevent lift-off of spar</a:t>
            </a:r>
          </a:p>
          <a:p>
            <a:pPr lvl="2"/>
            <a:r>
              <a:rPr lang="en-US" dirty="0" smtClean="0"/>
              <a:t>350,000 pounds for 3 inch grade 8 screw</a:t>
            </a:r>
          </a:p>
          <a:p>
            <a:pPr lvl="1"/>
            <a:r>
              <a:rPr lang="en-US" dirty="0" smtClean="0"/>
              <a:t>Screws experience some bending since they are completely restrained at the lower end (head of screw)</a:t>
            </a:r>
          </a:p>
          <a:p>
            <a:pPr lvl="1"/>
            <a:r>
              <a:rPr lang="en-US" dirty="0" smtClean="0"/>
              <a:t>Composite material highly loaded under barrel nut</a:t>
            </a:r>
          </a:p>
          <a:p>
            <a:pPr lvl="2"/>
            <a:r>
              <a:rPr lang="en-US" dirty="0" smtClean="0"/>
              <a:t>Composite fatigue margins of safety not sufficient for 20 year life</a:t>
            </a:r>
          </a:p>
          <a:p>
            <a:pPr lvl="3"/>
            <a:r>
              <a:rPr lang="en-US" dirty="0" smtClean="0"/>
              <a:t>Strengths based on a typical glass/epoxy quasi layup</a:t>
            </a:r>
          </a:p>
          <a:p>
            <a:r>
              <a:rPr lang="en-US" dirty="0" smtClean="0"/>
              <a:t>Neither case produced an acceptable design for 1.6 m/s loads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AC9A-66B4-414B-90D4-8257C40496DE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5943600" y="1295400"/>
            <a:ext cx="2971799" cy="2783381"/>
            <a:chOff x="4038600" y="3929660"/>
            <a:chExt cx="2971799" cy="2783381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8600" y="3929660"/>
              <a:ext cx="2743200" cy="2185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4114800" y="5943600"/>
              <a:ext cx="9144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0000"/>
                  </a:solidFill>
                </a:rPr>
                <a:t>Adhesive on all surfaces</a:t>
              </a:r>
              <a:endParaRPr lang="en-US" sz="1100" b="1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53000" y="5943600"/>
              <a:ext cx="106679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0000"/>
                  </a:solidFill>
                </a:rPr>
                <a:t>No adhesive on top surface</a:t>
              </a:r>
              <a:endParaRPr lang="en-US" sz="1100" b="1" dirty="0">
                <a:solidFill>
                  <a:srgbClr val="0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67400" y="5943600"/>
              <a:ext cx="11429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0000"/>
                  </a:solidFill>
                </a:rPr>
                <a:t>No adhesive on top or bottom surfaces</a:t>
              </a:r>
              <a:endParaRPr lang="en-US" sz="11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410200" y="2667000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Flange on insert</a:t>
            </a:r>
            <a:endParaRPr lang="en-US" sz="1100" b="1" dirty="0">
              <a:solidFill>
                <a:srgbClr val="00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6019800" y="2667000"/>
            <a:ext cx="304800" cy="152400"/>
          </a:xfrm>
          <a:prstGeom prst="straightConnector1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543800" cy="533400"/>
          </a:xfrm>
        </p:spPr>
        <p:txBody>
          <a:bodyPr/>
          <a:lstStyle/>
          <a:p>
            <a:r>
              <a:rPr lang="en-US" dirty="0" smtClean="0"/>
              <a:t>Sub model results – 1.6 m/sec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AC9A-66B4-414B-90D4-8257C40496DE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1102935"/>
          <a:ext cx="8686800" cy="49739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02719"/>
                <a:gridCol w="603087"/>
                <a:gridCol w="584688"/>
                <a:gridCol w="651513"/>
                <a:gridCol w="517867"/>
                <a:gridCol w="501162"/>
                <a:gridCol w="501162"/>
                <a:gridCol w="501162"/>
                <a:gridCol w="584688"/>
                <a:gridCol w="584688"/>
                <a:gridCol w="584688"/>
                <a:gridCol w="584688"/>
                <a:gridCol w="584688"/>
              </a:tblGrid>
              <a:tr h="323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Component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no preload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grade 2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grade 8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61608">
                <a:tc rowSpan="2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step 1</a:t>
                      </a: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step 2</a:t>
                      </a: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step 1</a:t>
                      </a: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step 2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No flange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Flange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Flange – no top adhesive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marL="0" marR="0" indent="0" algn="ctr" defTabSz="32145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Flange – no top/bottom adhesive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16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step 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step 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step 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step 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step 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step 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step 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step 2</a:t>
                      </a:r>
                    </a:p>
                  </a:txBody>
                  <a:tcPr marL="9525" marR="9525" marT="9525" marB="0" anchor="b"/>
                </a:tc>
              </a:tr>
              <a:tr h="323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insert, resultant 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force (kips)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115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100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161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350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415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350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382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350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380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350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382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3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insert, resultant 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moment (kin-lbs)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accent2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35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0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25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0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16.3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0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0.5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0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0.5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0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1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3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insert, </a:t>
                      </a:r>
                      <a:r>
                        <a:rPr lang="en-US" sz="1100" b="1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Mises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stress (ksi)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31.1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18.3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33.9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53.4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68.8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60.4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65.0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60.4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64.8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61.1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65.2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3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adhesive, </a:t>
                      </a:r>
                      <a:r>
                        <a:rPr lang="en-US" sz="1100" b="1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Mises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stress (ksi)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accent2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A21E50"/>
                          </a:solidFill>
                          <a:latin typeface="Calibri"/>
                        </a:rPr>
                        <a:t>4.0</a:t>
                      </a:r>
                      <a:endParaRPr lang="en-US" sz="1100" b="1" i="0" u="none" strike="noStrike" dirty="0">
                        <a:solidFill>
                          <a:srgbClr val="A21E5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10.8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10.7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10.7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10.4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2.8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BA0613"/>
                          </a:solidFill>
                          <a:latin typeface="Calibri"/>
                        </a:rPr>
                        <a:t>5.2</a:t>
                      </a:r>
                      <a:endParaRPr lang="en-US" sz="1100" b="1" i="0" u="none" strike="noStrike" dirty="0">
                        <a:solidFill>
                          <a:srgbClr val="BA0613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2.8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BA0613"/>
                          </a:solidFill>
                          <a:latin typeface="Calibri"/>
                        </a:rPr>
                        <a:t>8.5</a:t>
                      </a:r>
                      <a:endParaRPr lang="en-US" sz="1100" b="1" i="0" u="none" strike="noStrike" dirty="0">
                        <a:solidFill>
                          <a:srgbClr val="BA0613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2.1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BA0613"/>
                          </a:solidFill>
                          <a:latin typeface="Calibri"/>
                        </a:rPr>
                        <a:t>8.7</a:t>
                      </a:r>
                      <a:endParaRPr lang="en-US" sz="1100" b="1" i="0" u="none" strike="noStrike" dirty="0">
                        <a:solidFill>
                          <a:srgbClr val="BA0613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3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adhesive, max </a:t>
                      </a:r>
                      <a:r>
                        <a:rPr lang="en-US" sz="11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princ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strain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0.023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0.054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0.052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0.387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0.381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0.016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0.033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0.016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0.029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0.009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0.030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3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percent area in contact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Font typeface="Arial" pitchFamily="34" charset="0"/>
                        <a:buChar char="•"/>
                      </a:pP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5%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40%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100%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65%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32145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10%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3215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Composite 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fatigue margins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of safety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– quasi glass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</a:tr>
              <a:tr h="323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fiber failure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--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-0.6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-0.1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-0.6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-0.8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-0.7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2.5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0.9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2.5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-0.3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4.6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-0.3</a:t>
                      </a:r>
                    </a:p>
                  </a:txBody>
                  <a:tcPr marL="9525" marR="9525" marT="9525" marB="0" anchor="ctr" anchorCtr="1"/>
                </a:tc>
              </a:tr>
              <a:tr h="323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matrix cracking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smtClean="0">
                          <a:solidFill>
                            <a:schemeClr val="accent2"/>
                          </a:solidFill>
                          <a:latin typeface="Calibri"/>
                        </a:rPr>
                        <a:t>--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-0.8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-0.2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-0.8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-0.6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-0.8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1.4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1.4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-0.6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2.4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-0.6</a:t>
                      </a:r>
                    </a:p>
                  </a:txBody>
                  <a:tcPr marL="9525" marR="9525" marT="9525" marB="0" anchor="ctr" anchorCtr="1"/>
                </a:tc>
              </a:tr>
              <a:tr h="323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interlam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normal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smtClean="0">
                          <a:solidFill>
                            <a:schemeClr val="accent2"/>
                          </a:solidFill>
                          <a:latin typeface="Calibri"/>
                        </a:rPr>
                        <a:t>--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-0.4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-0.6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-0.7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-0.8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-0.8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1.3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0.5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1.3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0.6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1.5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0.3</a:t>
                      </a:r>
                    </a:p>
                  </a:txBody>
                  <a:tcPr marL="9525" marR="9525" marT="9525" marB="0" anchor="ctr" anchorCtr="1"/>
                </a:tc>
              </a:tr>
              <a:tr h="323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in-plane shear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smtClean="0">
                          <a:solidFill>
                            <a:schemeClr val="accent2"/>
                          </a:solidFill>
                          <a:latin typeface="Calibri"/>
                        </a:rPr>
                        <a:t>--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-0.6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-0.4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-0.6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-0.7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-0.7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3.3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1.2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3.3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-0.2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4.0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-0.2</a:t>
                      </a:r>
                    </a:p>
                  </a:txBody>
                  <a:tcPr marL="9525" marR="9525" marT="9525" marB="0" anchor="ctr" anchorCtr="1"/>
                </a:tc>
              </a:tr>
              <a:tr h="323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transverse shear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--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-0.6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-0.2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-0.6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-0.6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-0.7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0.4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-0.3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0.4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-0.6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0.5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-0.6</a:t>
                      </a:r>
                    </a:p>
                  </a:txBody>
                  <a:tcPr marL="9525" marR="9525" marT="9525" marB="0" anchor="ctr" anchorCtr="1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934200" y="607689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0000"/>
                </a:solidFill>
              </a:rPr>
              <a:t>For underlined values, hot spot is at top of adhesive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615309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1200" b="1" dirty="0" smtClean="0">
                <a:solidFill>
                  <a:srgbClr val="000000"/>
                </a:solidFill>
              </a:rPr>
              <a:t>Step 1 is screw preload only, step 2 adds spar load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858000" cy="533400"/>
          </a:xfrm>
        </p:spPr>
        <p:txBody>
          <a:bodyPr/>
          <a:lstStyle/>
          <a:p>
            <a:r>
              <a:rPr lang="en-US" sz="2800" dirty="0" smtClean="0"/>
              <a:t>Barrel Nut sub model results (1.6 m/s)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3276600" cy="2667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Used preloads for grade 2 and grade 8 screws</a:t>
            </a:r>
          </a:p>
          <a:p>
            <a:r>
              <a:rPr lang="en-US" dirty="0" smtClean="0"/>
              <a:t>Screws experience some bending since they are completely restrained at the lower end</a:t>
            </a:r>
          </a:p>
          <a:p>
            <a:r>
              <a:rPr lang="en-US" dirty="0" smtClean="0"/>
              <a:t>Composite lifts slightly from base even for grade 8 preload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AC9A-66B4-414B-90D4-8257C40496DE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581400" y="1295400"/>
          <a:ext cx="3472474" cy="37909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21615"/>
                <a:gridCol w="555259"/>
                <a:gridCol w="441358"/>
                <a:gridCol w="427121"/>
                <a:gridCol w="427121"/>
              </a:tblGrid>
              <a:tr h="323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Component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grade 2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grade 8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1608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step 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step 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step 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step 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323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insert, resultant 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force (kips)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223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350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394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3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insert, resultant 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moment (kin-lbs)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22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10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3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insert, </a:t>
                      </a:r>
                      <a:r>
                        <a:rPr lang="en-US" sz="1100" b="1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Mises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stress (ksi)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14.4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55.3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66.0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83.2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3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percent area in contact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0%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80%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321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Composite </a:t>
                      </a: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fatigue margins of safety – quasi glass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</a:tr>
              <a:tr h="323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fiber failure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-0.5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-0.7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-0.7</a:t>
                      </a:r>
                    </a:p>
                  </a:txBody>
                  <a:tcPr marL="9525" marR="9525" marT="9525" marB="0" anchor="ctr" anchorCtr="1"/>
                </a:tc>
              </a:tr>
              <a:tr h="323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matrix cracking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-0.6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-0.7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-0.8</a:t>
                      </a:r>
                    </a:p>
                  </a:txBody>
                  <a:tcPr marL="9525" marR="9525" marT="9525" marB="0" anchor="ctr" anchorCtr="1"/>
                </a:tc>
              </a:tr>
              <a:tr h="323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interlam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normal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-0.1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-0.5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-0.5</a:t>
                      </a:r>
                    </a:p>
                  </a:txBody>
                  <a:tcPr marL="9525" marR="9525" marT="9525" marB="0" anchor="ctr" anchorCtr="1"/>
                </a:tc>
              </a:tr>
              <a:tr h="323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in-plane shear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-0.6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-0.7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-0.8</a:t>
                      </a:r>
                    </a:p>
                  </a:txBody>
                  <a:tcPr marL="9525" marR="9525" marT="9525" marB="0" anchor="ctr" anchorCtr="1"/>
                </a:tc>
              </a:tr>
              <a:tr h="323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transverse shear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-0.2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-0.4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-0.5</a:t>
                      </a:r>
                    </a:p>
                  </a:txBody>
                  <a:tcPr marL="9525" marR="9525" marT="9525" marB="0" anchor="ctr" anchorCtr="1"/>
                </a:tc>
              </a:tr>
            </a:tbl>
          </a:graphicData>
        </a:graphic>
      </p:graphicFrame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990600"/>
            <a:ext cx="1609725" cy="224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3429000"/>
            <a:ext cx="1319212" cy="21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82000" cy="762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147" y="1447800"/>
            <a:ext cx="8063707" cy="4876799"/>
          </a:xfrm>
        </p:spPr>
        <p:txBody>
          <a:bodyPr/>
          <a:lstStyle/>
          <a:p>
            <a:r>
              <a:rPr lang="en-US" dirty="0" smtClean="0"/>
              <a:t>Bonded-in inserts</a:t>
            </a:r>
          </a:p>
          <a:p>
            <a:pPr lvl="1"/>
            <a:r>
              <a:rPr lang="en-US" dirty="0" smtClean="0"/>
              <a:t>High screw preloads required to prevent lift-off of spar from base</a:t>
            </a:r>
          </a:p>
          <a:p>
            <a:pPr lvl="1"/>
            <a:r>
              <a:rPr lang="en-US" dirty="0" smtClean="0"/>
              <a:t>Flanged insert required to reduce stresses on laminate and adhesive due to high screw preload forces</a:t>
            </a:r>
          </a:p>
          <a:p>
            <a:pPr lvl="1"/>
            <a:r>
              <a:rPr lang="en-US" dirty="0" smtClean="0"/>
              <a:t>With “perfect” adhesive joint, laminate fatigue margins of safety less than zero for transverse shear failure mode</a:t>
            </a:r>
          </a:p>
          <a:p>
            <a:pPr lvl="2"/>
            <a:r>
              <a:rPr lang="en-US" dirty="0" smtClean="0"/>
              <a:t>Adhesive margin of safety less than one</a:t>
            </a:r>
          </a:p>
          <a:p>
            <a:pPr lvl="2"/>
            <a:r>
              <a:rPr lang="en-US" dirty="0" smtClean="0"/>
              <a:t>Typical adhesive joints will exhibit multiple laminate failure modes</a:t>
            </a:r>
          </a:p>
          <a:p>
            <a:r>
              <a:rPr lang="en-US" dirty="0" smtClean="0"/>
              <a:t>Barrel nuts</a:t>
            </a:r>
          </a:p>
          <a:p>
            <a:pPr lvl="1"/>
            <a:r>
              <a:rPr lang="en-US" dirty="0" smtClean="0"/>
              <a:t>High screw preloads required to prevent lift-off of spar from base</a:t>
            </a:r>
          </a:p>
          <a:p>
            <a:pPr lvl="1"/>
            <a:r>
              <a:rPr lang="en-US" dirty="0" smtClean="0"/>
              <a:t>Margins of safety less than zero for all laminate fatigue failure modes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AC9A-66B4-414B-90D4-8257C40496DE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487362"/>
          </a:xfrm>
        </p:spPr>
        <p:txBody>
          <a:bodyPr>
            <a:noAutofit/>
          </a:bodyPr>
          <a:lstStyle/>
          <a:p>
            <a:r>
              <a:rPr lang="en-US" sz="2400" dirty="0" smtClean="0"/>
              <a:t>Pass-through Spar Concept Geometry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000498" y="3324102"/>
            <a:ext cx="5486400" cy="81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180974" y="2943411"/>
            <a:ext cx="564005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81400" y="2743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Foam-filled split hub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19600" y="3124200"/>
            <a:ext cx="914400" cy="53340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06460" y="2589140"/>
            <a:ext cx="3657600" cy="244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248400" y="18288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Spar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705600" y="2057400"/>
            <a:ext cx="1143000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76600" y="3886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Spar clamps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667000" y="4038600"/>
            <a:ext cx="609600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1"/>
          </p:cNvCxnSpPr>
          <p:nvPr/>
        </p:nvCxnSpPr>
        <p:spPr>
          <a:xfrm flipH="1" flipV="1">
            <a:off x="2590800" y="3200400"/>
            <a:ext cx="685800" cy="8396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43600" y="52578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Blade outer shells (fairings)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010400" y="5410200"/>
            <a:ext cx="13716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010400" y="5029200"/>
            <a:ext cx="228600" cy="381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124200" y="3048000"/>
            <a:ext cx="457200" cy="3048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96000" y="28956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Syntactic foam</a:t>
            </a:r>
          </a:p>
        </p:txBody>
      </p:sp>
      <p:cxnSp>
        <p:nvCxnSpPr>
          <p:cNvPr id="26" name="Straight Arrow Connector 25"/>
          <p:cNvCxnSpPr>
            <a:stCxn id="25" idx="1"/>
          </p:cNvCxnSpPr>
          <p:nvPr/>
        </p:nvCxnSpPr>
        <p:spPr>
          <a:xfrm flipH="1">
            <a:off x="5791200" y="3157210"/>
            <a:ext cx="304800" cy="42419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r>
              <a:rPr lang="en-US" dirty="0" smtClean="0"/>
              <a:t>Previous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following were slides previously sent to </a:t>
            </a:r>
            <a:r>
              <a:rPr lang="en-US" dirty="0" err="1" smtClean="0"/>
              <a:t>Ecomerit</a:t>
            </a:r>
            <a:endParaRPr lang="en-US" dirty="0"/>
          </a:p>
        </p:txBody>
      </p:sp>
    </p:spTree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1550"/>
            <a:ext cx="8229600" cy="4525963"/>
          </a:xfrm>
        </p:spPr>
        <p:txBody>
          <a:bodyPr/>
          <a:lstStyle/>
          <a:p>
            <a:r>
              <a:rPr lang="en-US" dirty="0" smtClean="0"/>
              <a:t>Simple model developed to assess feasibility</a:t>
            </a:r>
          </a:p>
          <a:p>
            <a:pPr lvl="1"/>
            <a:r>
              <a:rPr lang="en-US" dirty="0" smtClean="0"/>
              <a:t>Constant cross-section spar that passes                                                                                straight through hub</a:t>
            </a:r>
          </a:p>
          <a:p>
            <a:pPr lvl="1"/>
            <a:r>
              <a:rPr lang="en-US" dirty="0" smtClean="0"/>
              <a:t>All materials steel</a:t>
            </a:r>
          </a:p>
          <a:p>
            <a:pPr lvl="1"/>
            <a:r>
              <a:rPr lang="en-US" dirty="0" smtClean="0"/>
              <a:t>Perfect line to line fit of spar in                                                                                               the ring slot</a:t>
            </a:r>
          </a:p>
          <a:p>
            <a:pPr lvl="1"/>
            <a:r>
              <a:rPr lang="en-US" dirty="0" smtClean="0"/>
              <a:t>Contact between the spar and ring</a:t>
            </a:r>
          </a:p>
          <a:p>
            <a:pPr lvl="1"/>
            <a:r>
              <a:rPr lang="en-US" dirty="0" smtClean="0"/>
              <a:t>Spar prevented from radial                                                                                    displacement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Spud Concept: Initial Assessment</a:t>
            </a:r>
            <a:endParaRPr lang="en-US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5021" y="2254250"/>
            <a:ext cx="1406538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ight Arrow 14"/>
          <p:cNvSpPr/>
          <p:nvPr/>
        </p:nvSpPr>
        <p:spPr bwMode="auto">
          <a:xfrm rot="18985605">
            <a:off x="5057228" y="4227543"/>
            <a:ext cx="1112260" cy="304800"/>
          </a:xfrm>
          <a:prstGeom prst="rightArrow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  <a:latin typeface="Century Gothic" pitchFamily="34" charset="0"/>
              <a:sym typeface="Gill Sans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5334000" y="5029200"/>
            <a:ext cx="1112260" cy="304800"/>
          </a:xfrm>
          <a:prstGeom prst="rightArrow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  <a:latin typeface="Century Gothic" pitchFamily="34" charset="0"/>
              <a:sym typeface="Gill Sans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563101" y="1143000"/>
            <a:ext cx="3504699" cy="5424845"/>
            <a:chOff x="5563101" y="1143000"/>
            <a:chExt cx="3504699" cy="5424845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90551" y="4267200"/>
              <a:ext cx="2077249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38064" y="1752600"/>
              <a:ext cx="3065463" cy="1318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Connector 5"/>
            <p:cNvCxnSpPr/>
            <p:nvPr/>
          </p:nvCxnSpPr>
          <p:spPr bwMode="auto">
            <a:xfrm>
              <a:off x="6042864" y="3200400"/>
              <a:ext cx="2590800" cy="0"/>
            </a:xfrm>
            <a:prstGeom prst="line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5814264" y="1828800"/>
              <a:ext cx="0" cy="1219200"/>
            </a:xfrm>
            <a:prstGeom prst="line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7109664" y="3048000"/>
              <a:ext cx="6096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Calibri" pitchFamily="34" charset="0"/>
                </a:rPr>
                <a:t>7 ft</a:t>
              </a:r>
              <a:endParaRPr lang="en-US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63101" y="2590800"/>
              <a:ext cx="40907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Calibri" pitchFamily="34" charset="0"/>
                </a:rPr>
                <a:t>3 ft</a:t>
              </a:r>
              <a:endParaRPr lang="en-US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7414464" y="1447800"/>
              <a:ext cx="0" cy="381000"/>
            </a:xfrm>
            <a:prstGeom prst="line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7414464" y="2057400"/>
              <a:ext cx="0" cy="304800"/>
            </a:xfrm>
            <a:prstGeom prst="line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7147764" y="1143000"/>
              <a:ext cx="56147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Calibri" pitchFamily="34" charset="0"/>
                </a:rPr>
                <a:t>6 in</a:t>
              </a:r>
              <a:endParaRPr lang="en-US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95264" y="3429000"/>
              <a:ext cx="2667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  <a:latin typeface="Calibri" pitchFamily="34" charset="0"/>
                </a:rPr>
                <a:t>Pass-thru spar size</a:t>
              </a:r>
              <a:endParaRPr lang="en-US" sz="14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>
              <a:off x="7150972" y="5245768"/>
              <a:ext cx="1844842" cy="0"/>
            </a:xfrm>
            <a:prstGeom prst="line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7728488" y="5109411"/>
              <a:ext cx="8382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Calibri" pitchFamily="34" charset="0"/>
                </a:rPr>
                <a:t>12.5 ft</a:t>
              </a:r>
              <a:endParaRPr lang="en-US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8113498" y="3942347"/>
              <a:ext cx="0" cy="381000"/>
            </a:xfrm>
            <a:prstGeom prst="line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V="1">
              <a:off x="8109487" y="4395536"/>
              <a:ext cx="0" cy="304800"/>
            </a:xfrm>
            <a:prstGeom prst="line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7884898" y="3713747"/>
              <a:ext cx="56147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Calibri" pitchFamily="34" charset="0"/>
                </a:rPr>
                <a:t>5 in</a:t>
              </a:r>
              <a:endParaRPr lang="en-US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00151" y="6260068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  <a:latin typeface="Calibri" pitchFamily="34" charset="0"/>
                </a:rPr>
                <a:t>Ring size</a:t>
              </a:r>
              <a:endParaRPr lang="en-US" sz="14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0" y="4267200"/>
            <a:ext cx="4800600" cy="2411452"/>
            <a:chOff x="0" y="4267200"/>
            <a:chExt cx="4800600" cy="2411452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4267200"/>
              <a:ext cx="3657600" cy="1193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200" y="5443319"/>
              <a:ext cx="2362200" cy="1080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5" name="Straight Connector 24"/>
            <p:cNvCxnSpPr>
              <a:stCxn id="26" idx="1"/>
            </p:cNvCxnSpPr>
            <p:nvPr/>
          </p:nvCxnSpPr>
          <p:spPr bwMode="auto">
            <a:xfrm flipH="1" flipV="1">
              <a:off x="2590800" y="6129119"/>
              <a:ext cx="304800" cy="180201"/>
            </a:xfrm>
            <a:prstGeom prst="line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2895600" y="5939988"/>
              <a:ext cx="1905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  <a:latin typeface="Calibri" pitchFamily="34" charset="0"/>
                </a:rPr>
                <a:t>Elliptical spar cross-section from PDR for comparison</a:t>
              </a:r>
              <a:endParaRPr lang="en-US" sz="14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Spud Concept: Initial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r>
              <a:rPr lang="en-US" dirty="0" smtClean="0"/>
              <a:t>Load case 1:</a:t>
            </a:r>
          </a:p>
          <a:p>
            <a:pPr lvl="1"/>
            <a:r>
              <a:rPr lang="en-US" dirty="0" smtClean="0"/>
              <a:t>Using thrust and resulting moment from PDR                     (2 m/s loads)</a:t>
            </a:r>
          </a:p>
          <a:p>
            <a:pPr lvl="1"/>
            <a:r>
              <a:rPr lang="en-US" dirty="0" smtClean="0"/>
              <a:t>Equal for both ends of spar (balanced loads)</a:t>
            </a:r>
          </a:p>
          <a:p>
            <a:pPr lvl="1"/>
            <a:r>
              <a:rPr lang="en-US" dirty="0" smtClean="0"/>
              <a:t>Stresses ~10 </a:t>
            </a:r>
            <a:r>
              <a:rPr lang="en-US" dirty="0" err="1" smtClean="0"/>
              <a:t>ksi</a:t>
            </a:r>
            <a:endParaRPr lang="en-US" dirty="0" smtClean="0"/>
          </a:p>
          <a:p>
            <a:r>
              <a:rPr lang="en-US" dirty="0" smtClean="0"/>
              <a:t>Load case 2:</a:t>
            </a:r>
          </a:p>
          <a:p>
            <a:pPr lvl="1"/>
            <a:r>
              <a:rPr lang="en-US" dirty="0" smtClean="0"/>
              <a:t>Loading of one end only (worst case)</a:t>
            </a:r>
          </a:p>
          <a:p>
            <a:pPr lvl="1"/>
            <a:r>
              <a:rPr lang="en-US" dirty="0" smtClean="0"/>
              <a:t>Reaction force increase of 4.7 at ring</a:t>
            </a:r>
          </a:p>
          <a:p>
            <a:pPr lvl="1"/>
            <a:r>
              <a:rPr lang="en-US" dirty="0" smtClean="0"/>
              <a:t>Max. stresses ~ 47 </a:t>
            </a:r>
            <a:r>
              <a:rPr lang="en-US" dirty="0" err="1" smtClean="0"/>
              <a:t>ksi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1371600"/>
            <a:ext cx="12954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0158" y="3810000"/>
            <a:ext cx="3210945" cy="280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267200"/>
            <a:ext cx="13335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0700" y="1047750"/>
            <a:ext cx="2920403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148198" y="949955"/>
            <a:ext cx="1984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</a:rPr>
              <a:t>(Deflection scaled 100X)</a:t>
            </a:r>
            <a:endParaRPr lang="en-US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8198" y="3810000"/>
            <a:ext cx="1984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</a:rPr>
              <a:t>(Deflection scaled 100X)</a:t>
            </a:r>
            <a:endParaRPr lang="en-US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0" y="1047750"/>
            <a:ext cx="4791358" cy="5372601"/>
            <a:chOff x="0" y="1152525"/>
            <a:chExt cx="4791358" cy="5372601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981200"/>
              <a:ext cx="4359069" cy="2352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36296" y="4467726"/>
              <a:ext cx="280373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0" name="Straight Arrow Connector 9"/>
            <p:cNvCxnSpPr/>
            <p:nvPr/>
          </p:nvCxnSpPr>
          <p:spPr bwMode="auto">
            <a:xfrm>
              <a:off x="2093496" y="1191126"/>
              <a:ext cx="0" cy="533400"/>
            </a:xfrm>
            <a:prstGeom prst="straightConnector1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1769338" y="1152525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Calibri" pitchFamily="34" charset="0"/>
                </a:rPr>
                <a:t>X</a:t>
              </a:r>
              <a:endParaRPr lang="en-US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2400" y="4419600"/>
              <a:ext cx="1185733" cy="1566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2362200" y="1524000"/>
              <a:ext cx="164179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  <a:latin typeface="Calibri" pitchFamily="34" charset="0"/>
                </a:rPr>
                <a:t>equally loaded spar</a:t>
              </a:r>
              <a:endParaRPr lang="en-US" sz="14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69311" y="4800600"/>
              <a:ext cx="9220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Calibri" pitchFamily="34" charset="0"/>
                </a:rPr>
                <a:t>+0.025 inch</a:t>
              </a:r>
              <a:endParaRPr lang="en-US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76106" y="5943600"/>
              <a:ext cx="8915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Calibri" pitchFamily="34" charset="0"/>
                </a:rPr>
                <a:t>-0.025 inch</a:t>
              </a:r>
              <a:endParaRPr lang="en-US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563264" y="1083845"/>
            <a:ext cx="4638935" cy="5511796"/>
            <a:chOff x="4563264" y="1188620"/>
            <a:chExt cx="4638935" cy="551179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r="2941"/>
            <a:stretch>
              <a:fillRect/>
            </a:stretch>
          </p:blipFill>
          <p:spPr bwMode="auto">
            <a:xfrm>
              <a:off x="4563264" y="1981200"/>
              <a:ext cx="4580736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235700" y="4495800"/>
              <a:ext cx="2908300" cy="2204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Straight Arrow Connector 16"/>
            <p:cNvCxnSpPr/>
            <p:nvPr/>
          </p:nvCxnSpPr>
          <p:spPr bwMode="auto">
            <a:xfrm>
              <a:off x="6701591" y="1227221"/>
              <a:ext cx="0" cy="533400"/>
            </a:xfrm>
            <a:prstGeom prst="straightConnector1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6377433" y="1188620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Calibri" pitchFamily="34" charset="0"/>
                </a:rPr>
                <a:t>X</a:t>
              </a:r>
              <a:endParaRPr lang="en-US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32484" y="4343400"/>
              <a:ext cx="1358766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6934200" y="1524000"/>
              <a:ext cx="11721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rgbClr val="000000"/>
                  </a:solidFill>
                  <a:latin typeface="Calibri" pitchFamily="34" charset="0"/>
                </a:rPr>
                <a:t>one side only</a:t>
              </a:r>
              <a:endParaRPr lang="en-US" sz="14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358699" y="4953000"/>
              <a:ext cx="8435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Calibri" pitchFamily="34" charset="0"/>
                </a:rPr>
                <a:t>+0.08 inch</a:t>
              </a:r>
              <a:endParaRPr lang="en-US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Spud Concept: Initial Results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093496" y="1800726"/>
            <a:ext cx="0" cy="2590800"/>
          </a:xfrm>
          <a:prstGeom prst="line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3665623" y="1900989"/>
            <a:ext cx="0" cy="2590800"/>
          </a:xfrm>
          <a:prstGeom prst="line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886200" y="38862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</a:rPr>
              <a:t>(Deflection scaled 100X)</a:t>
            </a:r>
            <a:endParaRPr lang="en-US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6701591" y="1836821"/>
            <a:ext cx="0" cy="2590800"/>
          </a:xfrm>
          <a:prstGeom prst="line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8333876" y="1900989"/>
            <a:ext cx="0" cy="2590800"/>
          </a:xfrm>
          <a:prstGeom prst="line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357725" y="914400"/>
            <a:ext cx="2428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</a:rPr>
              <a:t>Axial displacement of spar</a:t>
            </a:r>
            <a:endParaRPr lang="en-US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Spud Concept: Initial Results (E-Glass)</a:t>
            </a:r>
            <a:endParaRPr lang="en-US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143000"/>
            <a:ext cx="4190999" cy="265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914400" y="4069028"/>
          <a:ext cx="3200400" cy="2255572"/>
        </p:xfrm>
        <a:graphic>
          <a:graphicData uri="http://schemas.openxmlformats.org/drawingml/2006/table">
            <a:tbl>
              <a:tblPr firstRow="1" bandRow="1"/>
              <a:tblGrid>
                <a:gridCol w="1600200"/>
                <a:gridCol w="762000"/>
                <a:gridCol w="838200"/>
              </a:tblGrid>
              <a:tr h="4805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Failure</a:t>
                      </a:r>
                      <a:r>
                        <a:rPr lang="en-US" sz="1400" baseline="0" dirty="0" smtClean="0"/>
                        <a:t> Mode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Thrust</a:t>
                      </a:r>
                      <a:r>
                        <a:rPr lang="en-US" sz="1400" baseline="0" dirty="0" smtClean="0"/>
                        <a:t> Only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Thrust and Torque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</a:tr>
              <a:tr h="30485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Fiber Failure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3.5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3.4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</a:tr>
              <a:tr h="28137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Matrix Cracking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1.2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1.2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</a:tr>
              <a:tr h="29661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Interlam. Normal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2.9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2.8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In-Plane Shear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4.0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3.9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US" sz="1400" i="0" dirty="0" smtClean="0"/>
                        <a:t>Interlam.</a:t>
                      </a:r>
                      <a:r>
                        <a:rPr lang="en-US" sz="1400" i="0" baseline="0" dirty="0" smtClean="0"/>
                        <a:t> Shear</a:t>
                      </a:r>
                      <a:endParaRPr lang="en-US" sz="1400" i="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3.9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2.8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5181600" y="1676400"/>
            <a:ext cx="3416555" cy="2047273"/>
            <a:chOff x="5181600" y="1676400"/>
            <a:chExt cx="3416555" cy="2047273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81600" y="1676400"/>
              <a:ext cx="3416555" cy="2047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6248400" y="3151150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Symmetry Model for Thrust-</a:t>
              </a:r>
              <a:r>
                <a:rPr lang="en-US" sz="1400" b="1" kern="0" dirty="0" smtClean="0">
                  <a:solidFill>
                    <a:srgbClr val="000000"/>
                  </a:solidFill>
                  <a:latin typeface="Calibri" pitchFamily="34" charset="0"/>
                </a:rPr>
                <a:t>O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nly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 Loading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81600" y="2236750"/>
              <a:ext cx="1111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Fiber Failure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181600" y="3972580"/>
            <a:ext cx="3429000" cy="2047220"/>
            <a:chOff x="5181600" y="3684550"/>
            <a:chExt cx="3429000" cy="204722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1600" y="3684550"/>
              <a:ext cx="3429000" cy="2039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6477000" y="5208550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Full Model for Thrust-and-Torque </a:t>
              </a:r>
              <a:r>
                <a:rPr lang="en-US" sz="1400" b="1" kern="0" dirty="0" smtClean="0">
                  <a:solidFill>
                    <a:srgbClr val="000000"/>
                  </a:solidFill>
                  <a:latin typeface="Calibri" pitchFamily="34" charset="0"/>
                </a:rPr>
                <a:t>L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oading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81600" y="4294150"/>
              <a:ext cx="1111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Fiber Failure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Spud Concept: Path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 e-glass properties for spar</a:t>
            </a:r>
          </a:p>
          <a:p>
            <a:pPr lvl="1"/>
            <a:r>
              <a:rPr lang="en-US" dirty="0" smtClean="0"/>
              <a:t>Quasi</a:t>
            </a:r>
          </a:p>
          <a:p>
            <a:pPr lvl="1"/>
            <a:r>
              <a:rPr lang="en-US" dirty="0" smtClean="0"/>
              <a:t>Enhanced with </a:t>
            </a:r>
            <a:r>
              <a:rPr lang="en-US" dirty="0" err="1" smtClean="0"/>
              <a:t>uni’s</a:t>
            </a:r>
            <a:endParaRPr lang="en-US" dirty="0" smtClean="0"/>
          </a:p>
          <a:p>
            <a:r>
              <a:rPr lang="en-US" dirty="0" smtClean="0"/>
              <a:t>Use loads at 1.6 m/s (rather than at 2.0 m/s)</a:t>
            </a:r>
          </a:p>
          <a:p>
            <a:r>
              <a:rPr lang="en-US" dirty="0" smtClean="0"/>
              <a:t>Add torque loading</a:t>
            </a:r>
          </a:p>
          <a:p>
            <a:r>
              <a:rPr lang="en-US" dirty="0" smtClean="0"/>
              <a:t>Reduce section thicknesses to produce FOS of 2.0 (rather than 3.0)</a:t>
            </a:r>
          </a:p>
          <a:p>
            <a:pPr lvl="1"/>
            <a:r>
              <a:rPr lang="en-US" dirty="0" smtClean="0"/>
              <a:t>25 </a:t>
            </a:r>
            <a:r>
              <a:rPr lang="en-US" dirty="0" err="1" smtClean="0"/>
              <a:t>ksi</a:t>
            </a:r>
            <a:r>
              <a:rPr lang="en-US" dirty="0" smtClean="0"/>
              <a:t> for 50 </a:t>
            </a:r>
            <a:r>
              <a:rPr lang="en-US" dirty="0" err="1" smtClean="0"/>
              <a:t>ksi</a:t>
            </a:r>
            <a:r>
              <a:rPr lang="en-US" dirty="0" smtClean="0"/>
              <a:t> yield steel</a:t>
            </a:r>
          </a:p>
          <a:p>
            <a:pPr lvl="1"/>
            <a:r>
              <a:rPr lang="en-US" dirty="0" smtClean="0"/>
              <a:t>Weight reduction</a:t>
            </a:r>
          </a:p>
          <a:p>
            <a:r>
              <a:rPr lang="en-US" dirty="0" smtClean="0"/>
              <a:t>Estimate weights for ring, ring clamp, spar and hardware</a:t>
            </a:r>
          </a:p>
          <a:p>
            <a:r>
              <a:rPr lang="en-US" dirty="0" smtClean="0"/>
              <a:t>Assess impact of re-pitched blade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43050" y="6124575"/>
            <a:ext cx="6057900" cy="400110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kern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Concept Feasibility Shows Promise with Simple Analysis</a:t>
            </a:r>
          </a:p>
        </p:txBody>
      </p:sp>
    </p:spTree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Wind-Turbine-Blade Joint Feasibility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Wind industry typically uses either metal studs or inserts in end of spar for root attachment</a:t>
            </a:r>
          </a:p>
          <a:p>
            <a:pPr lvl="1"/>
            <a:r>
              <a:rPr lang="en-US" dirty="0" smtClean="0"/>
              <a:t>Have also seen some use of “barrel” nuts which are installed transversely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As a general rule, we avoid end–installed studs or inserts when attaching composite components due to the “pry bar” effect</a:t>
            </a:r>
          </a:p>
        </p:txBody>
      </p:sp>
      <p:pic>
        <p:nvPicPr>
          <p:cNvPr id="4" name="Picture 8" descr="http://www.mywindpowersystem.com/wp-content/uploads/2010/01/wind-turbine-blades1.jpg"/>
          <p:cNvPicPr>
            <a:picLocks noChangeAspect="1" noChangeArrowheads="1"/>
          </p:cNvPicPr>
          <p:nvPr/>
        </p:nvPicPr>
        <p:blipFill>
          <a:blip r:embed="rId2" cstate="print"/>
          <a:srcRect l="1639" t="13159" r="1639" b="2927"/>
          <a:stretch>
            <a:fillRect/>
          </a:stretch>
        </p:blipFill>
        <p:spPr bwMode="auto">
          <a:xfrm>
            <a:off x="395455" y="3962400"/>
            <a:ext cx="4807667" cy="2363091"/>
          </a:xfrm>
          <a:prstGeom prst="rect">
            <a:avLst/>
          </a:prstGeom>
          <a:noFill/>
        </p:spPr>
      </p:pic>
      <p:pic>
        <p:nvPicPr>
          <p:cNvPr id="5" name="Picture 4" descr="http://www.infrastructurist.com/wp-content/uploads/wind-turbine-blade-screwhea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8577" y="3962400"/>
            <a:ext cx="3149968" cy="236309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Wind-Turbine-Blade Joint Feasibility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Due to large spar </a:t>
            </a:r>
            <a:r>
              <a:rPr lang="en-US" dirty="0" err="1" smtClean="0"/>
              <a:t>planforms</a:t>
            </a:r>
            <a:r>
              <a:rPr lang="en-US" dirty="0" smtClean="0"/>
              <a:t> currently being considered at the root (7 ft x 3 ft x 6 inches thick), preliminary analysis indicates that the concept can not be dismissed</a:t>
            </a:r>
          </a:p>
          <a:p>
            <a:r>
              <a:rPr lang="en-US" dirty="0" smtClean="0"/>
              <a:t>However,</a:t>
            </a:r>
          </a:p>
          <a:p>
            <a:pPr lvl="1"/>
            <a:r>
              <a:rPr lang="en-US" dirty="0" smtClean="0"/>
              <a:t>Screw spacing is tight (much less than desired the 3 diameters in composite material)</a:t>
            </a:r>
          </a:p>
          <a:p>
            <a:pPr lvl="1"/>
            <a:r>
              <a:rPr lang="en-US" dirty="0" smtClean="0"/>
              <a:t>Distance from edge-of-the-hole to the part edge is very tight due to large diameter screws/inserts</a:t>
            </a:r>
          </a:p>
          <a:p>
            <a:pPr lvl="1"/>
            <a:r>
              <a:rPr lang="en-US" dirty="0" smtClean="0"/>
              <a:t>Adhesive shear stress goes way down if any bending of the bonded components is present</a:t>
            </a:r>
          </a:p>
          <a:p>
            <a:pPr lvl="1"/>
            <a:r>
              <a:rPr lang="en-US" dirty="0" smtClean="0"/>
              <a:t>A lot of composite material is removed for the large screws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Therefore, we recommend that some detailed sub-models be developed to determine the feasibility, especially for a barrel-nut solution</a:t>
            </a: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762000"/>
          </a:xfrm>
        </p:spPr>
        <p:txBody>
          <a:bodyPr/>
          <a:lstStyle/>
          <a:p>
            <a:r>
              <a:rPr lang="en-US" sz="2400" dirty="0" smtClean="0"/>
              <a:t>Updated Preliminary Turbine Design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73612-3D73-4FA3-9DCD-C03024AC5F7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1" y="3733800"/>
          <a:ext cx="7195750" cy="2697480"/>
        </p:xfrm>
        <a:graphic>
          <a:graphicData uri="http://schemas.openxmlformats.org/drawingml/2006/table">
            <a:tbl>
              <a:tblPr firstRow="1" bandRow="1" bandCol="1">
                <a:tableStyleId>{7E9639D4-E3E2-4D34-9284-5A2195B3D0D7}</a:tableStyleId>
              </a:tblPr>
              <a:tblGrid>
                <a:gridCol w="1981199"/>
                <a:gridCol w="955040"/>
                <a:gridCol w="762000"/>
                <a:gridCol w="762000"/>
                <a:gridCol w="762000"/>
                <a:gridCol w="1069340"/>
                <a:gridCol w="904171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Component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Dry Weight (kg)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Wet Weight (kg)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Cost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PDR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Pass-thru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PDR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Pass-thru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PDR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Pass-    thru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Composite</a:t>
                      </a:r>
                      <a:r>
                        <a:rPr lang="en-US" sz="1200" baseline="0" dirty="0" smtClean="0"/>
                        <a:t> Spar(s)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12,340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23,640</a:t>
                      </a:r>
                      <a:endParaRPr lang="en-U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4,440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11,790</a:t>
                      </a:r>
                      <a:endParaRPr lang="en-U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$1,170,000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$735,000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Syntactic Foam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8,000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13,140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-5,900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-21,190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$92,000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151,000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E-Glass</a:t>
                      </a:r>
                      <a:r>
                        <a:rPr lang="en-US" sz="1200" baseline="0" dirty="0" smtClean="0"/>
                        <a:t> Composite Skin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6,700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9,200</a:t>
                      </a:r>
                      <a:endParaRPr lang="en-U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3,260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4,590</a:t>
                      </a:r>
                      <a:endParaRPr lang="en-U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$344,000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$330,000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Steel Spar Clamps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48,000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2,600</a:t>
                      </a:r>
                      <a:endParaRPr lang="en-U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40,800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2,260</a:t>
                      </a:r>
                      <a:endParaRPr lang="en-U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$610,000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$17,000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Hub Assembly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70,700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27,600</a:t>
                      </a:r>
                      <a:endParaRPr lang="en-U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61,400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24,000</a:t>
                      </a:r>
                      <a:endParaRPr lang="en-U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$806,000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$183,000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+mn-lt"/>
                        </a:rPr>
                        <a:t>Total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145,740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76,180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104,000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21,450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$3,022,000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$1,416,000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3536123" cy="2266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1447800" y="990600"/>
            <a:ext cx="1285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</a:rPr>
              <a:t>PDR Concept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67200" y="990600"/>
            <a:ext cx="2458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</a:rPr>
              <a:t>Pass-through spar Concept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62400" y="1295400"/>
            <a:ext cx="3443416" cy="227158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46"/>
          <p:cNvGrpSpPr/>
          <p:nvPr/>
        </p:nvGrpSpPr>
        <p:grpSpPr>
          <a:xfrm>
            <a:off x="4191000" y="1371600"/>
            <a:ext cx="3213447" cy="2057400"/>
            <a:chOff x="4191000" y="1371600"/>
            <a:chExt cx="3213447" cy="2057400"/>
          </a:xfrm>
        </p:grpSpPr>
        <p:grpSp>
          <p:nvGrpSpPr>
            <p:cNvPr id="5" name="Group 31"/>
            <p:cNvGrpSpPr/>
            <p:nvPr/>
          </p:nvGrpSpPr>
          <p:grpSpPr>
            <a:xfrm>
              <a:off x="4191000" y="1371600"/>
              <a:ext cx="3213447" cy="2057400"/>
              <a:chOff x="4191000" y="1371600"/>
              <a:chExt cx="3213447" cy="2057400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5400000">
                <a:off x="4699097" y="1777902"/>
                <a:ext cx="2057400" cy="12447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6324600" y="2133599"/>
                <a:ext cx="1079847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Spar clamps</a:t>
                </a: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flipH="1">
                <a:off x="5943601" y="2362199"/>
                <a:ext cx="457199" cy="304801"/>
              </a:xfrm>
              <a:prstGeom prst="straightConnector1">
                <a:avLst/>
              </a:prstGeom>
              <a:ln w="127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6324600" y="1828799"/>
                <a:ext cx="51809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Spar</a:t>
                </a:r>
              </a:p>
            </p:txBody>
          </p:sp>
          <p:cxnSp>
            <p:nvCxnSpPr>
              <p:cNvPr id="17" name="Straight Arrow Connector 16"/>
              <p:cNvCxnSpPr>
                <a:stCxn id="16" idx="1"/>
              </p:cNvCxnSpPr>
              <p:nvPr/>
            </p:nvCxnSpPr>
            <p:spPr>
              <a:xfrm flipH="1">
                <a:off x="5791201" y="1982688"/>
                <a:ext cx="533399" cy="455712"/>
              </a:xfrm>
              <a:prstGeom prst="straightConnector1">
                <a:avLst/>
              </a:prstGeom>
              <a:ln w="127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6400800" y="1447799"/>
                <a:ext cx="49084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Hub</a:t>
                </a: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flipH="1">
                <a:off x="6096001" y="1676399"/>
                <a:ext cx="380999" cy="303312"/>
              </a:xfrm>
              <a:prstGeom prst="straightConnector1">
                <a:avLst/>
              </a:prstGeom>
              <a:ln w="127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4191000" y="2590799"/>
                <a:ext cx="1064715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Blade shells</a:t>
                </a: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>
                <a:off x="5105400" y="2895599"/>
                <a:ext cx="685801" cy="303312"/>
              </a:xfrm>
              <a:prstGeom prst="straightConnector1">
                <a:avLst/>
              </a:prstGeom>
              <a:ln w="127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5105400" y="2895599"/>
                <a:ext cx="304801" cy="379512"/>
              </a:xfrm>
              <a:prstGeom prst="straightConnector1">
                <a:avLst/>
              </a:prstGeom>
              <a:ln w="127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Arrow Connector 32"/>
            <p:cNvCxnSpPr/>
            <p:nvPr/>
          </p:nvCxnSpPr>
          <p:spPr>
            <a:xfrm>
              <a:off x="5181600" y="2819400"/>
              <a:ext cx="609600" cy="3048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5181600" y="2819400"/>
              <a:ext cx="381000" cy="4572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6096000" y="1622854"/>
              <a:ext cx="362465" cy="43454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>
              <a:off x="5867400" y="2001795"/>
              <a:ext cx="516924" cy="43511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5943600" y="2290119"/>
              <a:ext cx="432486" cy="37390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ull Blade.TIF"/>
          <p:cNvPicPr>
            <a:picLocks noChangeAspect="1"/>
          </p:cNvPicPr>
          <p:nvPr/>
        </p:nvPicPr>
        <p:blipFill>
          <a:blip r:embed="rId2" cstate="print"/>
          <a:srcRect t="35556" r="870" b="44444"/>
          <a:stretch>
            <a:fillRect/>
          </a:stretch>
        </p:blipFill>
        <p:spPr>
          <a:xfrm>
            <a:off x="304800" y="1676400"/>
            <a:ext cx="8456253" cy="1371600"/>
          </a:xfrm>
          <a:prstGeom prst="rect">
            <a:avLst/>
          </a:prstGeom>
        </p:spPr>
      </p:pic>
      <p:pic>
        <p:nvPicPr>
          <p:cNvPr id="8" name="Picture 7" descr="Full Blade 2.TIF"/>
          <p:cNvPicPr>
            <a:picLocks noChangeAspect="1"/>
          </p:cNvPicPr>
          <p:nvPr/>
        </p:nvPicPr>
        <p:blipFill>
          <a:blip r:embed="rId3" cstate="print"/>
          <a:srcRect t="43333" b="40000"/>
          <a:stretch>
            <a:fillRect/>
          </a:stretch>
        </p:blipFill>
        <p:spPr>
          <a:xfrm>
            <a:off x="228600" y="2971800"/>
            <a:ext cx="8530505" cy="1143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0" y="2743200"/>
            <a:ext cx="14478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41.5m diameter</a:t>
            </a:r>
          </a:p>
          <a:p>
            <a:pPr algn="ctr"/>
            <a:r>
              <a:rPr lang="en-US" sz="1200" dirty="0" smtClean="0"/>
              <a:t>7° rake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172200"/>
            <a:ext cx="1600200" cy="461665"/>
          </a:xfrm>
          <a:prstGeom prst="rect">
            <a:avLst/>
          </a:prstGeom>
          <a:solidFill>
            <a:srgbClr val="FFEBE5"/>
          </a:solidFill>
          <a:ln w="19050">
            <a:solidFill>
              <a:srgbClr val="C0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139,000 Elements</a:t>
            </a:r>
          </a:p>
          <a:p>
            <a:pPr algn="ctr"/>
            <a:r>
              <a:rPr lang="en-US" sz="1200" dirty="0" smtClean="0"/>
              <a:t>450,000 DOF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1447800"/>
            <a:ext cx="27432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Load Nodes at ¼ chord</a:t>
            </a:r>
          </a:p>
          <a:p>
            <a:pPr algn="ctr"/>
            <a:r>
              <a:rPr lang="en-US" sz="1200" dirty="0" smtClean="0"/>
              <a:t>Attached to spar with rigid elements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r="577" b="421"/>
          <a:stretch>
            <a:fillRect/>
          </a:stretch>
        </p:blipFill>
        <p:spPr bwMode="auto">
          <a:xfrm>
            <a:off x="1981200" y="3962400"/>
            <a:ext cx="5378970" cy="258455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28600" y="304800"/>
            <a:ext cx="53340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Blade FEM Details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/>
          <p:nvPr/>
        </p:nvGrpSpPr>
        <p:grpSpPr>
          <a:xfrm>
            <a:off x="119922" y="577862"/>
            <a:ext cx="5105399" cy="3284403"/>
            <a:chOff x="119922" y="577862"/>
            <a:chExt cx="5105399" cy="3284403"/>
          </a:xfrm>
        </p:grpSpPr>
        <p:pic>
          <p:nvPicPr>
            <p:cNvPr id="15" name="Picture 14" descr="Full Blade 4.TIF"/>
            <p:cNvPicPr>
              <a:picLocks noChangeAspect="1"/>
            </p:cNvPicPr>
            <p:nvPr/>
          </p:nvPicPr>
          <p:blipFill>
            <a:blip r:embed="rId2" cstate="print"/>
            <a:srcRect l="3352" t="11111" r="1558" b="23333"/>
            <a:stretch>
              <a:fillRect/>
            </a:stretch>
          </p:blipFill>
          <p:spPr>
            <a:xfrm>
              <a:off x="119922" y="1020580"/>
              <a:ext cx="5105399" cy="2841685"/>
            </a:xfrm>
            <a:prstGeom prst="rect">
              <a:avLst/>
            </a:prstGeom>
          </p:spPr>
        </p:pic>
        <p:pic>
          <p:nvPicPr>
            <p:cNvPr id="25" name="Picture 24" descr="load nodes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0899" b="7582"/>
            <a:stretch>
              <a:fillRect/>
            </a:stretch>
          </p:blipFill>
          <p:spPr>
            <a:xfrm rot="21270457">
              <a:off x="148230" y="577862"/>
              <a:ext cx="4240224" cy="3273156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6553200" y="6172200"/>
            <a:ext cx="25908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Applied Loads and Moments</a:t>
            </a:r>
          </a:p>
          <a:p>
            <a:pPr algn="ctr"/>
            <a:r>
              <a:rPr lang="en-US" sz="1200" dirty="0" smtClean="0"/>
              <a:t>1.6 m/s load case applied at ¼ chord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990600"/>
            <a:ext cx="27432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Load Nodes at ¼ chord</a:t>
            </a:r>
          </a:p>
          <a:p>
            <a:pPr algn="ctr"/>
            <a:r>
              <a:rPr lang="en-US" sz="1200" dirty="0" smtClean="0"/>
              <a:t>Attached to spar with rigid elements</a:t>
            </a:r>
          </a:p>
        </p:txBody>
      </p:sp>
      <p:cxnSp>
        <p:nvCxnSpPr>
          <p:cNvPr id="8" name="Straight Arrow Connector 7"/>
          <p:cNvCxnSpPr>
            <a:stCxn id="4" idx="2"/>
          </p:cNvCxnSpPr>
          <p:nvPr/>
        </p:nvCxnSpPr>
        <p:spPr>
          <a:xfrm flipH="1">
            <a:off x="2286000" y="1452265"/>
            <a:ext cx="685800" cy="833735"/>
          </a:xfrm>
          <a:prstGeom prst="straightConnector1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05400" y="1600200"/>
            <a:ext cx="38100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Full Beam Mesh: 41.5m Diameter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6172200"/>
            <a:ext cx="1600200" cy="461665"/>
          </a:xfrm>
          <a:prstGeom prst="rect">
            <a:avLst/>
          </a:prstGeom>
          <a:solidFill>
            <a:srgbClr val="FFEBE5"/>
          </a:solidFill>
          <a:ln w="19050">
            <a:solidFill>
              <a:srgbClr val="C0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139,000 Elements</a:t>
            </a:r>
          </a:p>
          <a:p>
            <a:pPr algn="ctr"/>
            <a:r>
              <a:rPr lang="en-US" sz="1200" dirty="0" smtClean="0"/>
              <a:t>450,000 DOF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200" y="4191000"/>
            <a:ext cx="381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Model generated in sections:</a:t>
            </a:r>
          </a:p>
          <a:p>
            <a:pPr algn="ctr"/>
            <a:r>
              <a:rPr lang="en-US" sz="1600" dirty="0" smtClean="0"/>
              <a:t>Blades and Hub generated and merged to allow for iterations of hub and attachment geometries while maintaining hydrodynamic blade shape</a:t>
            </a:r>
            <a:endParaRPr lang="en-US" sz="1600" dirty="0"/>
          </a:p>
        </p:txBody>
      </p:sp>
      <p:pic>
        <p:nvPicPr>
          <p:cNvPr id="17" name="Picture 16" descr="Hub Spar 1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426" t="12222" r="15911" b="17778"/>
          <a:stretch>
            <a:fillRect/>
          </a:stretch>
        </p:blipFill>
        <p:spPr>
          <a:xfrm>
            <a:off x="6858000" y="3505200"/>
            <a:ext cx="1807029" cy="140546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43400" y="4267200"/>
            <a:ext cx="25908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Matched mesh definition for combining blades and center spar</a:t>
            </a:r>
            <a:endParaRPr lang="en-US" sz="1200" dirty="0"/>
          </a:p>
        </p:txBody>
      </p:sp>
      <p:cxnSp>
        <p:nvCxnSpPr>
          <p:cNvPr id="21" name="Straight Arrow Connector 20"/>
          <p:cNvCxnSpPr>
            <a:stCxn id="19" idx="0"/>
          </p:cNvCxnSpPr>
          <p:nvPr/>
        </p:nvCxnSpPr>
        <p:spPr>
          <a:xfrm flipH="1" flipV="1">
            <a:off x="4800600" y="3657600"/>
            <a:ext cx="838200" cy="609600"/>
          </a:xfrm>
          <a:prstGeom prst="straightConnector1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9" idx="0"/>
          </p:cNvCxnSpPr>
          <p:nvPr/>
        </p:nvCxnSpPr>
        <p:spPr>
          <a:xfrm flipV="1">
            <a:off x="5638800" y="3886200"/>
            <a:ext cx="1143000" cy="381000"/>
          </a:xfrm>
          <a:prstGeom prst="straightConnector1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38200" y="2819400"/>
            <a:ext cx="144780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Single Blade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7162800" y="5029200"/>
            <a:ext cx="175260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Central Spar Section</a:t>
            </a:r>
            <a:endParaRPr lang="en-US" sz="1200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28600" y="304800"/>
            <a:ext cx="53340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Blade FEM Details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Blade 3.1.1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325" t="22600" r="18267" b="29109"/>
          <a:stretch>
            <a:fillRect/>
          </a:stretch>
        </p:blipFill>
        <p:spPr>
          <a:xfrm>
            <a:off x="4648200" y="4572000"/>
            <a:ext cx="3128210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943600"/>
            <a:ext cx="36576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Full Blade with Skins – distributed load</a:t>
            </a:r>
          </a:p>
          <a:p>
            <a:pPr algn="ctr"/>
            <a:r>
              <a:rPr lang="en-US" sz="1200" dirty="0" smtClean="0"/>
              <a:t>Full Blade w/o Skins – distributed load</a:t>
            </a:r>
          </a:p>
          <a:p>
            <a:pPr algn="ctr"/>
            <a:r>
              <a:rPr lang="en-US" sz="1200" dirty="0" smtClean="0"/>
              <a:t>Spar Stub w/o Skins – point load</a:t>
            </a:r>
          </a:p>
        </p:txBody>
      </p:sp>
      <p:pic>
        <p:nvPicPr>
          <p:cNvPr id="7" name="Picture 6" descr="Full Blade.T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556" r="870" b="44444"/>
          <a:stretch>
            <a:fillRect/>
          </a:stretch>
        </p:blipFill>
        <p:spPr>
          <a:xfrm>
            <a:off x="228600" y="1676400"/>
            <a:ext cx="8456253" cy="1371600"/>
          </a:xfrm>
          <a:prstGeom prst="rect">
            <a:avLst/>
          </a:prstGeom>
        </p:spPr>
      </p:pic>
      <p:pic>
        <p:nvPicPr>
          <p:cNvPr id="8" name="Picture 7" descr="Full Spar 1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889" b="58889"/>
          <a:stretch>
            <a:fillRect/>
          </a:stretch>
        </p:blipFill>
        <p:spPr>
          <a:xfrm>
            <a:off x="613495" y="3048000"/>
            <a:ext cx="8530505" cy="152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2895600"/>
            <a:ext cx="25146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pPr marL="228600" indent="-228600" algn="ctr">
              <a:buAutoNum type="arabicPeriod"/>
            </a:pPr>
            <a:r>
              <a:rPr lang="en-US" sz="1200" dirty="0" smtClean="0"/>
              <a:t>Full Blades with skins – 41.5m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3962400"/>
            <a:ext cx="25908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2. Full Spar with no skins – 41.5m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7400" y="5029200"/>
            <a:ext cx="28194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3. Truncated Spar with no skins - 8.5m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8600" y="304800"/>
            <a:ext cx="53340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Blade FEM Details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990600"/>
            <a:ext cx="3048000" cy="1200329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Blade Assembly: </a:t>
            </a:r>
          </a:p>
          <a:p>
            <a:r>
              <a:rPr lang="en-US" sz="1200" dirty="0" smtClean="0"/>
              <a:t>Hub built around center foam mold</a:t>
            </a:r>
          </a:p>
          <a:p>
            <a:r>
              <a:rPr lang="en-US" sz="1200" dirty="0" smtClean="0"/>
              <a:t>Le and TE foam applied</a:t>
            </a:r>
          </a:p>
          <a:p>
            <a:r>
              <a:rPr lang="en-US" sz="1200" dirty="0" smtClean="0"/>
              <a:t>PS and SS skins attached</a:t>
            </a:r>
          </a:p>
          <a:p>
            <a:r>
              <a:rPr lang="en-US" sz="1200" dirty="0" smtClean="0"/>
              <a:t>Blades attached to central spar section</a:t>
            </a:r>
          </a:p>
          <a:p>
            <a:r>
              <a:rPr lang="en-US" sz="1200" dirty="0" smtClean="0"/>
              <a:t>Assembly installed in hub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410200"/>
            <a:ext cx="1600200" cy="461665"/>
          </a:xfrm>
          <a:prstGeom prst="rect">
            <a:avLst/>
          </a:prstGeom>
          <a:solidFill>
            <a:srgbClr val="FFEBE5"/>
          </a:solidFill>
          <a:ln w="19050">
            <a:solidFill>
              <a:srgbClr val="C0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139,000 Elements</a:t>
            </a:r>
          </a:p>
          <a:p>
            <a:pPr algn="ctr"/>
            <a:r>
              <a:rPr lang="en-US" sz="1200" dirty="0" smtClean="0"/>
              <a:t>450,000 DOF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98" t="1883" r="8524" b="6577"/>
          <a:stretch>
            <a:fillRect/>
          </a:stretch>
        </p:blipFill>
        <p:spPr bwMode="auto">
          <a:xfrm>
            <a:off x="838200" y="914400"/>
            <a:ext cx="45720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5943600" y="1219200"/>
            <a:ext cx="31242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Spar webs half the thickness of spar caps</a:t>
            </a:r>
          </a:p>
          <a:p>
            <a:pPr algn="ctr"/>
            <a:r>
              <a:rPr lang="en-US" sz="1200" dirty="0" smtClean="0"/>
              <a:t>Spar cap max thickness 6 in at root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" y="5867400"/>
            <a:ext cx="16002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Applied Loads:</a:t>
            </a:r>
          </a:p>
          <a:p>
            <a:pPr algn="ctr"/>
            <a:r>
              <a:rPr lang="en-US" sz="1200" dirty="0" smtClean="0"/>
              <a:t>Thrust = 151,655 lb</a:t>
            </a:r>
          </a:p>
          <a:p>
            <a:pPr algn="ctr"/>
            <a:r>
              <a:rPr lang="en-US" sz="1200" dirty="0" smtClean="0"/>
              <a:t>Torque =   22,739 lb</a:t>
            </a:r>
            <a:endParaRPr lang="en-US" sz="1200" dirty="0"/>
          </a:p>
        </p:txBody>
      </p:sp>
      <p:pic>
        <p:nvPicPr>
          <p:cNvPr id="15" name="Picture 14" descr="central spar &amp; atatchments1.T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57" t="4444" r="5337" b="21111"/>
          <a:stretch>
            <a:fillRect/>
          </a:stretch>
        </p:blipFill>
        <p:spPr>
          <a:xfrm>
            <a:off x="5638800" y="2198500"/>
            <a:ext cx="3505200" cy="2280082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228600" y="304800"/>
            <a:ext cx="53340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Blade FEM Details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28800" y="5638800"/>
            <a:ext cx="2196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mbria" pitchFamily="18" charset="0"/>
              </a:rPr>
              <a:t>E-Glass Composite Spar</a:t>
            </a:r>
            <a:endParaRPr lang="en-US" sz="1400" b="1" dirty="0">
              <a:latin typeface="Cambria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 flipV="1">
            <a:off x="3200400" y="4876800"/>
            <a:ext cx="533400" cy="381000"/>
          </a:xfrm>
          <a:prstGeom prst="straightConnector1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4343400" y="15240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mbria" pitchFamily="18" charset="0"/>
              </a:rPr>
              <a:t>Center Foam Mold</a:t>
            </a:r>
          </a:p>
        </p:txBody>
      </p:sp>
      <p:cxnSp>
        <p:nvCxnSpPr>
          <p:cNvPr id="27" name="Straight Arrow Connector 26"/>
          <p:cNvCxnSpPr>
            <a:stCxn id="26" idx="2"/>
          </p:cNvCxnSpPr>
          <p:nvPr/>
        </p:nvCxnSpPr>
        <p:spPr bwMode="auto">
          <a:xfrm flipH="1">
            <a:off x="4724400" y="2047220"/>
            <a:ext cx="228600" cy="238780"/>
          </a:xfrm>
          <a:prstGeom prst="straightConnector1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8" name="Straight Arrow Connector 27"/>
          <p:cNvCxnSpPr>
            <a:stCxn id="29" idx="0"/>
          </p:cNvCxnSpPr>
          <p:nvPr/>
        </p:nvCxnSpPr>
        <p:spPr bwMode="auto">
          <a:xfrm flipV="1">
            <a:off x="1066800" y="2590800"/>
            <a:ext cx="838200" cy="228600"/>
          </a:xfrm>
          <a:prstGeom prst="straightConnector1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0" y="2819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mbria" pitchFamily="18" charset="0"/>
              </a:rPr>
              <a:t>Suction Surface (SS)    E-Glass Composite Skin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57800" y="2133600"/>
            <a:ext cx="15023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mbria" pitchFamily="18" charset="0"/>
              </a:rPr>
              <a:t>Attachments Fixed Along Upright</a:t>
            </a:r>
            <a:endParaRPr lang="en-US" sz="1400" b="1" dirty="0">
              <a:latin typeface="Cambria" pitchFamily="18" charset="0"/>
            </a:endParaRPr>
          </a:p>
        </p:txBody>
      </p:sp>
      <p:cxnSp>
        <p:nvCxnSpPr>
          <p:cNvPr id="31" name="Straight Arrow Connector 30"/>
          <p:cNvCxnSpPr>
            <a:stCxn id="30" idx="2"/>
          </p:cNvCxnSpPr>
          <p:nvPr/>
        </p:nvCxnSpPr>
        <p:spPr bwMode="auto">
          <a:xfrm>
            <a:off x="6008990" y="2872264"/>
            <a:ext cx="315610" cy="328136"/>
          </a:xfrm>
          <a:prstGeom prst="straightConnector1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 flipV="1">
            <a:off x="6858000" y="3505200"/>
            <a:ext cx="905434" cy="1309538"/>
          </a:xfrm>
          <a:prstGeom prst="straightConnector1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7010400" y="4800600"/>
            <a:ext cx="175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mbria" pitchFamily="18" charset="0"/>
              </a:rPr>
              <a:t>Tied Contact at Attachment/Spar Interface</a:t>
            </a:r>
            <a:endParaRPr lang="en-US" sz="1400" b="1" dirty="0">
              <a:latin typeface="Cambria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H="1" flipV="1">
            <a:off x="2667000" y="4419600"/>
            <a:ext cx="381000" cy="1143000"/>
          </a:xfrm>
          <a:prstGeom prst="straightConnector1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657600" y="5105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mbria" pitchFamily="18" charset="0"/>
              </a:rPr>
              <a:t>Pressure  Surface (PS)    E-Glass Composite Skin</a:t>
            </a:r>
            <a:endParaRPr lang="en-US" sz="1400" b="1" dirty="0">
              <a:latin typeface="Cambria" pitchFamily="18" charset="0"/>
            </a:endParaRPr>
          </a:p>
        </p:txBody>
      </p:sp>
      <p:cxnSp>
        <p:nvCxnSpPr>
          <p:cNvPr id="36" name="Straight Arrow Connector 35"/>
          <p:cNvCxnSpPr>
            <a:stCxn id="37" idx="0"/>
          </p:cNvCxnSpPr>
          <p:nvPr/>
        </p:nvCxnSpPr>
        <p:spPr bwMode="auto">
          <a:xfrm flipH="1" flipV="1">
            <a:off x="4267200" y="3810000"/>
            <a:ext cx="533400" cy="609600"/>
          </a:xfrm>
          <a:prstGeom prst="straightConnector1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3733800" y="4419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mbria" pitchFamily="18" charset="0"/>
              </a:rPr>
              <a:t>Leading-Edge (LE) Foam</a:t>
            </a:r>
            <a:endParaRPr lang="en-US" sz="1400" b="1" dirty="0">
              <a:latin typeface="Cambria" pitchFamily="18" charset="0"/>
            </a:endParaRPr>
          </a:p>
        </p:txBody>
      </p:sp>
      <p:cxnSp>
        <p:nvCxnSpPr>
          <p:cNvPr id="38" name="Straight Arrow Connector 37"/>
          <p:cNvCxnSpPr>
            <a:stCxn id="39" idx="0"/>
          </p:cNvCxnSpPr>
          <p:nvPr/>
        </p:nvCxnSpPr>
        <p:spPr bwMode="auto">
          <a:xfrm flipV="1">
            <a:off x="815788" y="4191000"/>
            <a:ext cx="98612" cy="381000"/>
          </a:xfrm>
          <a:prstGeom prst="straightConnector1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0" y="4572000"/>
            <a:ext cx="1631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mbria" pitchFamily="18" charset="0"/>
              </a:rPr>
              <a:t>Trailing-Edge (TE) Foam</a:t>
            </a:r>
            <a:endParaRPr lang="en-US" sz="1400"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entral spar &amp; atatchments1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57" t="4444" r="5337" b="21111"/>
          <a:stretch>
            <a:fillRect/>
          </a:stretch>
        </p:blipFill>
        <p:spPr>
          <a:xfrm>
            <a:off x="3352800" y="2590800"/>
            <a:ext cx="5562600" cy="361839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228600" y="990600"/>
            <a:ext cx="8709025" cy="1371600"/>
            <a:chOff x="152400" y="1676400"/>
            <a:chExt cx="8709025" cy="1371600"/>
          </a:xfrm>
        </p:grpSpPr>
        <p:pic>
          <p:nvPicPr>
            <p:cNvPr id="5" name="Picture 4" descr="Full Blade.T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5556" r="870" b="44444"/>
            <a:stretch>
              <a:fillRect/>
            </a:stretch>
          </p:blipFill>
          <p:spPr>
            <a:xfrm>
              <a:off x="228600" y="1676400"/>
              <a:ext cx="8456253" cy="1371600"/>
            </a:xfrm>
            <a:prstGeom prst="rect">
              <a:avLst/>
            </a:prstGeom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2269" b="38353"/>
            <a:stretch>
              <a:fillRect/>
            </a:stretch>
          </p:blipFill>
          <p:spPr bwMode="auto">
            <a:xfrm>
              <a:off x="152400" y="2057400"/>
              <a:ext cx="870902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TextBox 10"/>
          <p:cNvSpPr txBox="1"/>
          <p:nvPr/>
        </p:nvSpPr>
        <p:spPr>
          <a:xfrm>
            <a:off x="381000" y="2209800"/>
            <a:ext cx="28194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pPr marL="228600" indent="-228600" algn="ctr"/>
            <a:r>
              <a:rPr lang="en-US" sz="1200" dirty="0" smtClean="0"/>
              <a:t>Full Blades – loads applied at discrete locations along ¼ chord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096000"/>
            <a:ext cx="48006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pPr marL="228600" indent="-228600" algn="ctr"/>
            <a:r>
              <a:rPr lang="en-US" sz="1200" dirty="0" smtClean="0"/>
              <a:t>Spar Sections – summed loads and moments applied at end of spar</a:t>
            </a:r>
          </a:p>
          <a:p>
            <a:pPr marL="228600" indent="-228600" algn="ctr"/>
            <a:r>
              <a:rPr lang="en-US" sz="1200" dirty="0" smtClean="0"/>
              <a:t>Load point attached to spar with rigid elements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9000" y="2819400"/>
            <a:ext cx="14478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Attachments fixed along upright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29200" y="5943600"/>
            <a:ext cx="22098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Tied contact at attachment/blade spar interface</a:t>
            </a:r>
          </a:p>
        </p:txBody>
      </p:sp>
      <p:cxnSp>
        <p:nvCxnSpPr>
          <p:cNvPr id="17" name="Straight Arrow Connector 16"/>
          <p:cNvCxnSpPr>
            <a:stCxn id="14" idx="0"/>
          </p:cNvCxnSpPr>
          <p:nvPr/>
        </p:nvCxnSpPr>
        <p:spPr>
          <a:xfrm flipH="1" flipV="1">
            <a:off x="5257800" y="4495800"/>
            <a:ext cx="876300" cy="1447800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2"/>
          </p:cNvCxnSpPr>
          <p:nvPr/>
        </p:nvCxnSpPr>
        <p:spPr>
          <a:xfrm>
            <a:off x="4152900" y="3281065"/>
            <a:ext cx="1028700" cy="833735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0"/>
          </p:cNvCxnSpPr>
          <p:nvPr/>
        </p:nvCxnSpPr>
        <p:spPr>
          <a:xfrm flipV="1">
            <a:off x="2400300" y="5486400"/>
            <a:ext cx="2247900" cy="609600"/>
          </a:xfrm>
          <a:prstGeom prst="straightConnector1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4724400" y="5029200"/>
            <a:ext cx="152400" cy="45720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876800" y="5105400"/>
            <a:ext cx="76200" cy="38100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876800" y="5181600"/>
            <a:ext cx="228600" cy="30480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876800" y="5257800"/>
            <a:ext cx="457200" cy="22860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4876800" y="5486400"/>
            <a:ext cx="609600" cy="7620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876800" y="5486400"/>
            <a:ext cx="609600" cy="38100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4876800" y="5486400"/>
            <a:ext cx="152400" cy="45720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267200" y="5029200"/>
            <a:ext cx="609600" cy="45720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505200" y="5257800"/>
            <a:ext cx="1371600" cy="22860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733800" y="5181600"/>
            <a:ext cx="1143000" cy="30480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572000" y="5486400"/>
            <a:ext cx="304800" cy="45720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3962400" y="5105400"/>
            <a:ext cx="914400" cy="38100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267200" y="5486400"/>
            <a:ext cx="609600" cy="38100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114800" y="5486400"/>
            <a:ext cx="762000" cy="38100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429000" y="5410200"/>
            <a:ext cx="1447800" cy="7620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3962400" y="5486400"/>
            <a:ext cx="914400" cy="30480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3733800" y="5486400"/>
            <a:ext cx="1143000" cy="22860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3505200" y="5486400"/>
            <a:ext cx="1371600" cy="7620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838200" y="3810000"/>
            <a:ext cx="31242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Spar webs half the thickness of spar caps</a:t>
            </a:r>
          </a:p>
          <a:p>
            <a:pPr algn="ctr"/>
            <a:r>
              <a:rPr lang="en-US" sz="1200" dirty="0" smtClean="0"/>
              <a:t>Spar cap max thickness 6 in at root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91400" y="5943600"/>
            <a:ext cx="1752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Applied Loads:</a:t>
            </a:r>
          </a:p>
          <a:p>
            <a:pPr algn="ctr"/>
            <a:r>
              <a:rPr lang="en-US" sz="1200" dirty="0" err="1" smtClean="0"/>
              <a:t>Fx</a:t>
            </a:r>
            <a:r>
              <a:rPr lang="en-US" sz="1200" dirty="0" smtClean="0"/>
              <a:t> = 151,655 lb</a:t>
            </a:r>
          </a:p>
          <a:p>
            <a:pPr algn="ctr"/>
            <a:r>
              <a:rPr lang="en-US" sz="1200" dirty="0" err="1" smtClean="0"/>
              <a:t>Fy</a:t>
            </a:r>
            <a:r>
              <a:rPr lang="en-US" sz="1200" dirty="0" smtClean="0"/>
              <a:t> =   22,739 lb</a:t>
            </a:r>
            <a:endParaRPr lang="en-US" sz="1200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228600" y="304800"/>
            <a:ext cx="73914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Full Blade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Assembly to Local FEM Methodology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31256</TotalTime>
  <Words>3193</Words>
  <Application>Microsoft Office PowerPoint</Application>
  <PresentationFormat>On-screen Show (4:3)</PresentationFormat>
  <Paragraphs>729</Paragraphs>
  <Slides>37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Custom Design</vt:lpstr>
      <vt:lpstr>PowerPoint Presentation</vt:lpstr>
      <vt:lpstr>Pass Through Spar Concept</vt:lpstr>
      <vt:lpstr>Pass-through Spar Concept Geometry</vt:lpstr>
      <vt:lpstr>Updated Preliminary Turbine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Spar Analysis</vt:lpstr>
      <vt:lpstr>Results from Abaqus – Partial Restraints on Clamps</vt:lpstr>
      <vt:lpstr>Re-run of Abaqus Model: Clamps Fully Restrained</vt:lpstr>
      <vt:lpstr>Re-run of Abaqus Model: Clamps Fully Restrained (Cont.)</vt:lpstr>
      <vt:lpstr>Simulation of Mounting Screws  10 Attachment Points in Each Clamp</vt:lpstr>
      <vt:lpstr>Summary of Forces and Screw M.S. Values</vt:lpstr>
      <vt:lpstr>Estimated Laminate Strengths</vt:lpstr>
      <vt:lpstr>Preliminary Composite Analysis for Simulated Screws In Clamps</vt:lpstr>
      <vt:lpstr>Summary</vt:lpstr>
      <vt:lpstr>Bolt-on spar analyses  </vt:lpstr>
      <vt:lpstr>Bolt-on spar analysis (1.6 m/s loads)</vt:lpstr>
      <vt:lpstr>Sub model setup – bonded insert</vt:lpstr>
      <vt:lpstr>Sub models: Flanged and Un-flanged</vt:lpstr>
      <vt:lpstr>Barrel nut sub model</vt:lpstr>
      <vt:lpstr>Sub model results – 1.6 m/sec</vt:lpstr>
      <vt:lpstr>Sub model results – 1.6 m/sec</vt:lpstr>
      <vt:lpstr>Barrel Nut sub model results (1.6 m/s)</vt:lpstr>
      <vt:lpstr>Summary</vt:lpstr>
      <vt:lpstr>Previous Material</vt:lpstr>
      <vt:lpstr>Spud Concept: Initial Assessment</vt:lpstr>
      <vt:lpstr>Spud Concept: Initial Results</vt:lpstr>
      <vt:lpstr>Spud Concept: Initial Results</vt:lpstr>
      <vt:lpstr>Spud Concept: Initial Results (E-Glass)</vt:lpstr>
      <vt:lpstr>Spud Concept: Path Forward</vt:lpstr>
      <vt:lpstr>Wind-Turbine-Blade Joint Feasibility</vt:lpstr>
      <vt:lpstr>Wind-Turbine-Blade Joint Feasibility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Alexander J Fleming</dc:creator>
  <cp:lastModifiedBy>Ole Kils</cp:lastModifiedBy>
  <cp:revision>535</cp:revision>
  <cp:lastPrinted>2011-10-11T22:46:46Z</cp:lastPrinted>
  <dcterms:created xsi:type="dcterms:W3CDTF">2011-09-16T18:11:43Z</dcterms:created>
  <dcterms:modified xsi:type="dcterms:W3CDTF">2015-03-05T17:46:34Z</dcterms:modified>
</cp:coreProperties>
</file>